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331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0" r:id="rId21"/>
    <p:sldId id="282" r:id="rId22"/>
    <p:sldId id="290" r:id="rId23"/>
    <p:sldId id="291" r:id="rId24"/>
    <p:sldId id="292" r:id="rId25"/>
    <p:sldId id="29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294" r:id="rId51"/>
    <p:sldId id="295" r:id="rId52"/>
    <p:sldId id="338" r:id="rId53"/>
    <p:sldId id="297" r:id="rId54"/>
    <p:sldId id="298" r:id="rId55"/>
    <p:sldId id="299" r:id="rId56"/>
    <p:sldId id="300" r:id="rId57"/>
    <p:sldId id="301" r:id="rId58"/>
    <p:sldId id="337" r:id="rId59"/>
    <p:sldId id="336" r:id="rId60"/>
    <p:sldId id="333" r:id="rId61"/>
    <p:sldId id="304" r:id="rId62"/>
    <p:sldId id="303" r:id="rId63"/>
    <p:sldId id="305" r:id="rId64"/>
  </p:sldIdLst>
  <p:sldSz cx="9753600" cy="73152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Josefin Sans Regular Bold" panose="020B0604020202020204" charset="0"/>
      <p:regular r:id="rId70"/>
    </p:embeddedFont>
    <p:embeddedFont>
      <p:font typeface="Poppins" panose="00000500000000000000" pitchFamily="2" charset="0"/>
      <p:regular r:id="rId71"/>
      <p:bold r:id="rId72"/>
      <p:italic r:id="rId73"/>
      <p:boldItalic r:id="rId74"/>
    </p:embeddedFont>
    <p:embeddedFont>
      <p:font typeface="Poppins Light" panose="00000400000000000000" pitchFamily="2" charset="0"/>
      <p:regular r:id="rId75"/>
      <p: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5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E5E6E7"/>
    <a:srgbClr val="3A3A3A"/>
    <a:srgbClr val="F8F8F8"/>
    <a:srgbClr val="B8548E"/>
    <a:srgbClr val="48709C"/>
    <a:srgbClr val="276445"/>
    <a:srgbClr val="DBEFE1"/>
    <a:srgbClr val="7A8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125" d="100"/>
          <a:sy n="125" d="100"/>
        </p:scale>
        <p:origin x="138" y="-984"/>
      </p:cViewPr>
      <p:guideLst>
        <p:guide orient="horz" pos="1200"/>
        <p:guide pos="5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no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2%20no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'[Gráfico no Microsoft PowerPoint]Planilha1'!$B$1</c:f>
              <c:strCache>
                <c:ptCount val="1"/>
                <c:pt idx="0">
                  <c:v>Temas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no Microsoft PowerPoint]Planilha1'!$A$2:$A$6</c:f>
              <c:strCache>
                <c:ptCount val="5"/>
                <c:pt idx="0">
                  <c:v>Realidade Virtual, Videogames, Acessibilidade e Design de Ambientes</c:v>
                </c:pt>
                <c:pt idx="1">
                  <c:v>Mobilidade </c:v>
                </c:pt>
                <c:pt idx="2">
                  <c:v>Economia do Envelhecimento, Marketing, Tecnologia Assistiva </c:v>
                </c:pt>
                <c:pt idx="3">
                  <c:v>Tecnologias Assistiva e de Inovação do Cuidado </c:v>
                </c:pt>
                <c:pt idx="4">
                  <c:v>Inclusão e Tecnologia Digitais </c:v>
                </c:pt>
              </c:strCache>
            </c:strRef>
          </c:cat>
          <c:val>
            <c:numRef>
              <c:f>'[Gráfico no Microsoft PowerPoint]Planilha1'!$C$2:$C$6</c:f>
              <c:numCache>
                <c:formatCode>0%</c:formatCode>
                <c:ptCount val="5"/>
                <c:pt idx="0">
                  <c:v>0.17741935483870969</c:v>
                </c:pt>
                <c:pt idx="1">
                  <c:v>0.16129032258064516</c:v>
                </c:pt>
                <c:pt idx="2">
                  <c:v>0.19354838709677419</c:v>
                </c:pt>
                <c:pt idx="3">
                  <c:v>0.22580645161290322</c:v>
                </c:pt>
                <c:pt idx="4">
                  <c:v>0.24193548387096775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2-4EE9-9DF2-737F6EBEFA5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04318952"/>
        <c:axId val="604318296"/>
      </c:barChart>
      <c:valAx>
        <c:axId val="604318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952"/>
        <c:crosses val="autoZero"/>
        <c:crossBetween val="between"/>
      </c:valAx>
      <c:catAx>
        <c:axId val="604318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296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2 no Microsoft PowerPoint]Planilha1'!$A$2:$A$8</c:f>
              <c:strCache>
                <c:ptCount val="7"/>
                <c:pt idx="0">
                  <c:v>Realidade virtual e videogames</c:v>
                </c:pt>
                <c:pt idx="1">
                  <c:v>Designs, Ambientes, Estimulação Multissenssorial</c:v>
                </c:pt>
                <c:pt idx="2">
                  <c:v>Dispositivos e aplicativos digitais (engajamento, letramento, alfabetização, narrativas, intervenção e inclusão)</c:v>
                </c:pt>
                <c:pt idx="3">
                  <c:v>Predição/rastreio de riscos de quedas</c:v>
                </c:pt>
                <c:pt idx="4">
                  <c:v>Economia e Envelhecimento (trabalho/aposentadoria/Educação)</c:v>
                </c:pt>
                <c:pt idx="5">
                  <c:v>Tecnologias Assistivas e da Informação e Educação</c:v>
                </c:pt>
                <c:pt idx="6">
                  <c:v>Redes Sociais e Internet</c:v>
                </c:pt>
              </c:strCache>
            </c:strRef>
          </c:cat>
          <c:val>
            <c:numRef>
              <c:f>'[Gráfico 2 no Microsoft PowerPoint]Planilha1'!$C$2:$C$8</c:f>
              <c:numCache>
                <c:formatCode>0%</c:formatCode>
                <c:ptCount val="7"/>
                <c:pt idx="0">
                  <c:v>0.17741935483870969</c:v>
                </c:pt>
                <c:pt idx="1">
                  <c:v>8.0645161290322578E-2</c:v>
                </c:pt>
                <c:pt idx="2">
                  <c:v>0.30645161290322581</c:v>
                </c:pt>
                <c:pt idx="3">
                  <c:v>0.11290322580645161</c:v>
                </c:pt>
                <c:pt idx="4">
                  <c:v>8.0645161290322578E-2</c:v>
                </c:pt>
                <c:pt idx="5">
                  <c:v>0.16129032258064516</c:v>
                </c:pt>
                <c:pt idx="6">
                  <c:v>8.0645161290322578E-2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1-49EF-A26E-9A3D4FDA937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89325984"/>
        <c:axId val="689326640"/>
      </c:barChart>
      <c:catAx>
        <c:axId val="68932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6640"/>
        <c:crosses val="autoZero"/>
        <c:auto val="1"/>
        <c:lblAlgn val="ctr"/>
        <c:lblOffset val="100"/>
        <c:noMultiLvlLbl val="0"/>
      </c:catAx>
      <c:valAx>
        <c:axId val="689326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373FE-7913-4C99-B34E-CA40334A62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CD6B5826-C9AD-40CA-BB79-32D8AEAEF10D}">
      <dgm:prSet/>
      <dgm:spPr/>
      <dgm:t>
        <a:bodyPr/>
        <a:lstStyle/>
        <a:p>
          <a:r>
            <a:rPr lang="pt-BR"/>
            <a:t>1970 – Japão</a:t>
          </a:r>
        </a:p>
      </dgm:t>
    </dgm:pt>
    <dgm:pt modelId="{E8DFDB61-952D-47F9-8D79-D30ADBB456AF}" type="parTrans" cxnId="{3CAF0EA8-1A11-4AE2-9E48-87FA7A171B99}">
      <dgm:prSet/>
      <dgm:spPr/>
      <dgm:t>
        <a:bodyPr/>
        <a:lstStyle/>
        <a:p>
          <a:endParaRPr lang="pt-BR"/>
        </a:p>
      </dgm:t>
    </dgm:pt>
    <dgm:pt modelId="{47FE5989-23B0-46C2-A651-21C6CF951582}" type="sibTrans" cxnId="{3CAF0EA8-1A11-4AE2-9E48-87FA7A171B99}">
      <dgm:prSet/>
      <dgm:spPr/>
      <dgm:t>
        <a:bodyPr/>
        <a:lstStyle/>
        <a:p>
          <a:endParaRPr lang="pt-BR"/>
        </a:p>
      </dgm:t>
    </dgm:pt>
    <dgm:pt modelId="{370E7738-503A-4D1A-A61F-A43CA88CAA1F}">
      <dgm:prSet/>
      <dgm:spPr/>
      <dgm:t>
        <a:bodyPr/>
        <a:lstStyle/>
        <a:p>
          <a:r>
            <a:rPr lang="pt-BR"/>
            <a:t>Conceito cunhado pela área de marketing, no Japão, em relação a ampliação do mercado consumidor das pessoas com mais de 60 anos</a:t>
          </a:r>
        </a:p>
      </dgm:t>
    </dgm:pt>
    <dgm:pt modelId="{BCEFE334-D395-417A-AB4E-151183694D04}" type="parTrans" cxnId="{4E31779E-E8B1-4FFE-8265-1E53CF0527DA}">
      <dgm:prSet/>
      <dgm:spPr/>
      <dgm:t>
        <a:bodyPr/>
        <a:lstStyle/>
        <a:p>
          <a:endParaRPr lang="pt-BR"/>
        </a:p>
      </dgm:t>
    </dgm:pt>
    <dgm:pt modelId="{26453B15-6C78-4D76-B931-17D588996EED}" type="sibTrans" cxnId="{4E31779E-E8B1-4FFE-8265-1E53CF0527DA}">
      <dgm:prSet/>
      <dgm:spPr/>
      <dgm:t>
        <a:bodyPr/>
        <a:lstStyle/>
        <a:p>
          <a:endParaRPr lang="pt-BR"/>
        </a:p>
      </dgm:t>
    </dgm:pt>
    <dgm:pt modelId="{0B8862B3-4F8A-4991-B101-F689039B7E43}">
      <dgm:prSet/>
      <dgm:spPr/>
      <dgm:t>
        <a:bodyPr/>
        <a:lstStyle/>
        <a:p>
          <a:r>
            <a:rPr lang="pt-BR"/>
            <a:t>2014 - Comissão Europeia - Oxford Economics</a:t>
          </a:r>
        </a:p>
      </dgm:t>
    </dgm:pt>
    <dgm:pt modelId="{EB858FF4-BA3A-4B46-8132-251E81703401}" type="parTrans" cxnId="{1228E830-0FBC-40E1-889B-C1AEB7C00239}">
      <dgm:prSet/>
      <dgm:spPr/>
      <dgm:t>
        <a:bodyPr/>
        <a:lstStyle/>
        <a:p>
          <a:endParaRPr lang="pt-BR"/>
        </a:p>
      </dgm:t>
    </dgm:pt>
    <dgm:pt modelId="{71DA9EFA-D025-4A73-9BFA-7CF0CF8F4225}" type="sibTrans" cxnId="{1228E830-0FBC-40E1-889B-C1AEB7C00239}">
      <dgm:prSet/>
      <dgm:spPr/>
      <dgm:t>
        <a:bodyPr/>
        <a:lstStyle/>
        <a:p>
          <a:endParaRPr lang="pt-BR"/>
        </a:p>
      </dgm:t>
    </dgm:pt>
    <dgm:pt modelId="{EB17D700-D995-4436-933F-4BE9405218D7}">
      <dgm:prSet/>
      <dgm:spPr/>
      <dgm:t>
        <a:bodyPr/>
        <a:lstStyle/>
        <a:p>
          <a:r>
            <a:rPr lang="pt-BR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gm:t>
    </dgm:pt>
    <dgm:pt modelId="{AAD54CE2-35C4-41BE-AA8C-1C1AE9A13422}" type="parTrans" cxnId="{E4A609EA-E247-413C-9AF1-0497078CD3A3}">
      <dgm:prSet/>
      <dgm:spPr/>
      <dgm:t>
        <a:bodyPr/>
        <a:lstStyle/>
        <a:p>
          <a:endParaRPr lang="pt-BR"/>
        </a:p>
      </dgm:t>
    </dgm:pt>
    <dgm:pt modelId="{8F89CD7B-0363-47F8-AB4D-FA76382D0777}" type="sibTrans" cxnId="{E4A609EA-E247-413C-9AF1-0497078CD3A3}">
      <dgm:prSet/>
      <dgm:spPr/>
      <dgm:t>
        <a:bodyPr/>
        <a:lstStyle/>
        <a:p>
          <a:endParaRPr lang="pt-BR"/>
        </a:p>
      </dgm:t>
    </dgm:pt>
    <dgm:pt modelId="{C3ECA13C-4CE9-4C94-AFD3-22F847154EBE}" type="pres">
      <dgm:prSet presAssocID="{D36373FE-7913-4C99-B34E-CA40334A62EC}" presName="linear" presStyleCnt="0">
        <dgm:presLayoutVars>
          <dgm:animLvl val="lvl"/>
          <dgm:resizeHandles val="exact"/>
        </dgm:presLayoutVars>
      </dgm:prSet>
      <dgm:spPr/>
    </dgm:pt>
    <dgm:pt modelId="{5499BCB4-2A6D-4DE0-A6C9-C44D4ACCA399}" type="pres">
      <dgm:prSet presAssocID="{CD6B5826-C9AD-40CA-BB79-32D8AEAEF1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A17AD0-A160-48CE-BAC5-FAB7A4D2732E}" type="pres">
      <dgm:prSet presAssocID="{CD6B5826-C9AD-40CA-BB79-32D8AEAEF10D}" presName="childText" presStyleLbl="revTx" presStyleIdx="0" presStyleCnt="2">
        <dgm:presLayoutVars>
          <dgm:bulletEnabled val="1"/>
        </dgm:presLayoutVars>
      </dgm:prSet>
      <dgm:spPr/>
    </dgm:pt>
    <dgm:pt modelId="{D635CF51-265F-4776-B0DF-061903CBA902}" type="pres">
      <dgm:prSet presAssocID="{0B8862B3-4F8A-4991-B101-F689039B7E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FAA4F9-BE43-49F9-8FDD-26DB7F92BEE8}" type="pres">
      <dgm:prSet presAssocID="{0B8862B3-4F8A-4991-B101-F689039B7E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228E830-0FBC-40E1-889B-C1AEB7C00239}" srcId="{D36373FE-7913-4C99-B34E-CA40334A62EC}" destId="{0B8862B3-4F8A-4991-B101-F689039B7E43}" srcOrd="1" destOrd="0" parTransId="{EB858FF4-BA3A-4B46-8132-251E81703401}" sibTransId="{71DA9EFA-D025-4A73-9BFA-7CF0CF8F4225}"/>
    <dgm:cxn modelId="{901AF463-87E4-4979-A4CD-6B3C403E6828}" type="presOf" srcId="{370E7738-503A-4D1A-A61F-A43CA88CAA1F}" destId="{60A17AD0-A160-48CE-BAC5-FAB7A4D2732E}" srcOrd="0" destOrd="0" presId="urn:microsoft.com/office/officeart/2005/8/layout/vList2"/>
    <dgm:cxn modelId="{EEEFF380-9CE2-4951-A1EC-AC931917067C}" type="presOf" srcId="{0B8862B3-4F8A-4991-B101-F689039B7E43}" destId="{D635CF51-265F-4776-B0DF-061903CBA902}" srcOrd="0" destOrd="0" presId="urn:microsoft.com/office/officeart/2005/8/layout/vList2"/>
    <dgm:cxn modelId="{0188E386-2DBB-4EE8-AF28-569D32FB9933}" type="presOf" srcId="{D36373FE-7913-4C99-B34E-CA40334A62EC}" destId="{C3ECA13C-4CE9-4C94-AFD3-22F847154EBE}" srcOrd="0" destOrd="0" presId="urn:microsoft.com/office/officeart/2005/8/layout/vList2"/>
    <dgm:cxn modelId="{4E31779E-E8B1-4FFE-8265-1E53CF0527DA}" srcId="{CD6B5826-C9AD-40CA-BB79-32D8AEAEF10D}" destId="{370E7738-503A-4D1A-A61F-A43CA88CAA1F}" srcOrd="0" destOrd="0" parTransId="{BCEFE334-D395-417A-AB4E-151183694D04}" sibTransId="{26453B15-6C78-4D76-B931-17D588996EED}"/>
    <dgm:cxn modelId="{301A22A6-0AA3-4AB3-B5CB-BC657A927BB2}" type="presOf" srcId="{CD6B5826-C9AD-40CA-BB79-32D8AEAEF10D}" destId="{5499BCB4-2A6D-4DE0-A6C9-C44D4ACCA399}" srcOrd="0" destOrd="0" presId="urn:microsoft.com/office/officeart/2005/8/layout/vList2"/>
    <dgm:cxn modelId="{3CAF0EA8-1A11-4AE2-9E48-87FA7A171B99}" srcId="{D36373FE-7913-4C99-B34E-CA40334A62EC}" destId="{CD6B5826-C9AD-40CA-BB79-32D8AEAEF10D}" srcOrd="0" destOrd="0" parTransId="{E8DFDB61-952D-47F9-8D79-D30ADBB456AF}" sibTransId="{47FE5989-23B0-46C2-A651-21C6CF951582}"/>
    <dgm:cxn modelId="{1E3942C2-49C7-459F-BF15-2E1A36B89749}" type="presOf" srcId="{EB17D700-D995-4436-933F-4BE9405218D7}" destId="{B5FAA4F9-BE43-49F9-8FDD-26DB7F92BEE8}" srcOrd="0" destOrd="0" presId="urn:microsoft.com/office/officeart/2005/8/layout/vList2"/>
    <dgm:cxn modelId="{E4A609EA-E247-413C-9AF1-0497078CD3A3}" srcId="{0B8862B3-4F8A-4991-B101-F689039B7E43}" destId="{EB17D700-D995-4436-933F-4BE9405218D7}" srcOrd="0" destOrd="0" parTransId="{AAD54CE2-35C4-41BE-AA8C-1C1AE9A13422}" sibTransId="{8F89CD7B-0363-47F8-AB4D-FA76382D0777}"/>
    <dgm:cxn modelId="{E6EC8D7E-5E11-40BA-AD65-254242E05AFD}" type="presParOf" srcId="{C3ECA13C-4CE9-4C94-AFD3-22F847154EBE}" destId="{5499BCB4-2A6D-4DE0-A6C9-C44D4ACCA399}" srcOrd="0" destOrd="0" presId="urn:microsoft.com/office/officeart/2005/8/layout/vList2"/>
    <dgm:cxn modelId="{2C20283A-4CF8-4A76-916F-7904852300FD}" type="presParOf" srcId="{C3ECA13C-4CE9-4C94-AFD3-22F847154EBE}" destId="{60A17AD0-A160-48CE-BAC5-FAB7A4D2732E}" srcOrd="1" destOrd="0" presId="urn:microsoft.com/office/officeart/2005/8/layout/vList2"/>
    <dgm:cxn modelId="{38BD9653-EC85-4C93-9677-9B873F36610B}" type="presParOf" srcId="{C3ECA13C-4CE9-4C94-AFD3-22F847154EBE}" destId="{D635CF51-265F-4776-B0DF-061903CBA902}" srcOrd="2" destOrd="0" presId="urn:microsoft.com/office/officeart/2005/8/layout/vList2"/>
    <dgm:cxn modelId="{A075FB5C-C312-476C-9C09-952986F6968F}" type="presParOf" srcId="{C3ECA13C-4CE9-4C94-AFD3-22F847154EBE}" destId="{B5FAA4F9-BE43-49F9-8FDD-26DB7F92BE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C076B0-5E72-4E2F-B3A3-275581355E2E}" type="doc">
      <dgm:prSet loTypeId="urn:microsoft.com/office/officeart/2005/8/layout/radial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4448B4-1BB5-4355-9183-D2B69ED427B4}">
      <dgm:prSet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pt-BR" dirty="0"/>
        </a:p>
      </dgm:t>
    </dgm:pt>
    <dgm:pt modelId="{7B257E8E-F954-4766-A6A6-1EBE4E76F26B}" type="parTrans" cxnId="{47E01C4E-002E-4BEB-9442-647A2A034F7F}">
      <dgm:prSet/>
      <dgm:spPr/>
      <dgm:t>
        <a:bodyPr/>
        <a:lstStyle/>
        <a:p>
          <a:endParaRPr lang="pt-BR"/>
        </a:p>
      </dgm:t>
    </dgm:pt>
    <dgm:pt modelId="{A6A7B5AC-4D59-4F49-BCBD-4D4030744453}" type="sibTrans" cxnId="{47E01C4E-002E-4BEB-9442-647A2A034F7F}">
      <dgm:prSet/>
      <dgm:spPr/>
      <dgm:t>
        <a:bodyPr/>
        <a:lstStyle/>
        <a:p>
          <a:endParaRPr lang="pt-BR"/>
        </a:p>
      </dgm:t>
    </dgm:pt>
    <dgm:pt modelId="{CAC9C994-3733-42E7-84F7-FB416C9838B7}">
      <dgm:prSet/>
      <dgm:spPr/>
      <dgm:t>
        <a:bodyPr/>
        <a:lstStyle/>
        <a:p>
          <a:r>
            <a:rPr lang="pt-BR" dirty="0"/>
            <a:t>Processo</a:t>
          </a:r>
        </a:p>
      </dgm:t>
    </dgm:pt>
    <dgm:pt modelId="{3A1A5F57-2990-46D1-8C5F-BB309349DAFD}" type="parTrans" cxnId="{A97A10D8-2917-45A4-A9B1-5222A687F9CF}">
      <dgm:prSet/>
      <dgm:spPr/>
      <dgm:t>
        <a:bodyPr/>
        <a:lstStyle/>
        <a:p>
          <a:endParaRPr lang="pt-BR"/>
        </a:p>
      </dgm:t>
    </dgm:pt>
    <dgm:pt modelId="{C2D0A33B-FBF1-4264-9A16-59E3E4EAD049}" type="sibTrans" cxnId="{A97A10D8-2917-45A4-A9B1-5222A687F9CF}">
      <dgm:prSet/>
      <dgm:spPr/>
      <dgm:t>
        <a:bodyPr/>
        <a:lstStyle/>
        <a:p>
          <a:endParaRPr lang="pt-BR"/>
        </a:p>
      </dgm:t>
    </dgm:pt>
    <dgm:pt modelId="{551351D1-BBEA-4DEA-BC56-BA032DD278A1}">
      <dgm:prSet/>
      <dgm:spPr/>
      <dgm:t>
        <a:bodyPr/>
        <a:lstStyle/>
        <a:p>
          <a:r>
            <a:rPr lang="pt-BR" dirty="0"/>
            <a:t>Método</a:t>
          </a:r>
        </a:p>
      </dgm:t>
    </dgm:pt>
    <dgm:pt modelId="{16D8CE9D-A9B8-43C0-B9F8-FC52B9062FF3}" type="parTrans" cxnId="{FA3B39F9-8CE7-45D6-9DBE-A5C62B7F6A6B}">
      <dgm:prSet/>
      <dgm:spPr/>
      <dgm:t>
        <a:bodyPr/>
        <a:lstStyle/>
        <a:p>
          <a:endParaRPr lang="pt-BR"/>
        </a:p>
      </dgm:t>
    </dgm:pt>
    <dgm:pt modelId="{EDEE0E02-D95B-4010-A40B-FF734EF1ADD1}" type="sibTrans" cxnId="{FA3B39F9-8CE7-45D6-9DBE-A5C62B7F6A6B}">
      <dgm:prSet/>
      <dgm:spPr/>
      <dgm:t>
        <a:bodyPr/>
        <a:lstStyle/>
        <a:p>
          <a:endParaRPr lang="pt-BR"/>
        </a:p>
      </dgm:t>
    </dgm:pt>
    <dgm:pt modelId="{2AD0BBE7-A72C-471E-93C0-D4E90432CF0F}">
      <dgm:prSet/>
      <dgm:spPr/>
      <dgm:t>
        <a:bodyPr/>
        <a:lstStyle/>
        <a:p>
          <a:r>
            <a:rPr lang="pt-BR" dirty="0"/>
            <a:t>Ciência</a:t>
          </a:r>
        </a:p>
      </dgm:t>
    </dgm:pt>
    <dgm:pt modelId="{31F3ED05-4241-4600-9747-CB3EC7206FDC}" type="parTrans" cxnId="{B464BEE3-6CB1-4360-B78B-5D1E8AAEB1BE}">
      <dgm:prSet/>
      <dgm:spPr/>
      <dgm:t>
        <a:bodyPr/>
        <a:lstStyle/>
        <a:p>
          <a:endParaRPr lang="pt-BR"/>
        </a:p>
      </dgm:t>
    </dgm:pt>
    <dgm:pt modelId="{5FB4C5BC-CB77-4414-B35F-1A926B03B53D}" type="sibTrans" cxnId="{B464BEE3-6CB1-4360-B78B-5D1E8AAEB1BE}">
      <dgm:prSet/>
      <dgm:spPr/>
      <dgm:t>
        <a:bodyPr/>
        <a:lstStyle/>
        <a:p>
          <a:endParaRPr lang="pt-BR"/>
        </a:p>
      </dgm:t>
    </dgm:pt>
    <dgm:pt modelId="{0138EE2E-A19A-4DDD-A1C1-EE1DBA183C2E}">
      <dgm:prSet/>
      <dgm:spPr/>
      <dgm:t>
        <a:bodyPr/>
        <a:lstStyle/>
        <a:p>
          <a:r>
            <a:rPr lang="pt-BR" dirty="0"/>
            <a:t>Inovação</a:t>
          </a:r>
        </a:p>
      </dgm:t>
    </dgm:pt>
    <dgm:pt modelId="{EAAFA5DC-8B44-4488-8EA1-B4AC4C8AD92B}" type="parTrans" cxnId="{DC588175-C0FB-4ED5-854A-199AABE02D64}">
      <dgm:prSet/>
      <dgm:spPr/>
      <dgm:t>
        <a:bodyPr/>
        <a:lstStyle/>
        <a:p>
          <a:endParaRPr lang="pt-BR"/>
        </a:p>
      </dgm:t>
    </dgm:pt>
    <dgm:pt modelId="{95209DE3-6DBC-4D52-AFC5-B9C5821674D5}" type="sibTrans" cxnId="{DC588175-C0FB-4ED5-854A-199AABE02D64}">
      <dgm:prSet/>
      <dgm:spPr/>
      <dgm:t>
        <a:bodyPr/>
        <a:lstStyle/>
        <a:p>
          <a:endParaRPr lang="pt-BR"/>
        </a:p>
      </dgm:t>
    </dgm:pt>
    <dgm:pt modelId="{BEBAEF34-FD2C-47E1-A74C-B3B4B7500F64}" type="pres">
      <dgm:prSet presAssocID="{CDC076B0-5E72-4E2F-B3A3-275581355E2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5C43C5-0775-4A56-B6C1-94B127CEC359}" type="pres">
      <dgm:prSet presAssocID="{6B4448B4-1BB5-4355-9183-D2B69ED427B4}" presName="centerShape" presStyleLbl="node0" presStyleIdx="0" presStyleCnt="1"/>
      <dgm:spPr/>
    </dgm:pt>
    <dgm:pt modelId="{48B61EEA-9D47-4C00-B941-060E0FBB2F76}" type="pres">
      <dgm:prSet presAssocID="{CAC9C994-3733-42E7-84F7-FB416C9838B7}" presName="node" presStyleLbl="node1" presStyleIdx="0" presStyleCnt="4">
        <dgm:presLayoutVars>
          <dgm:bulletEnabled val="1"/>
        </dgm:presLayoutVars>
      </dgm:prSet>
      <dgm:spPr/>
    </dgm:pt>
    <dgm:pt modelId="{59D6D149-0564-4B88-923F-975D15623FE0}" type="pres">
      <dgm:prSet presAssocID="{CAC9C994-3733-42E7-84F7-FB416C9838B7}" presName="dummy" presStyleCnt="0"/>
      <dgm:spPr/>
    </dgm:pt>
    <dgm:pt modelId="{4672752E-7706-42DC-9876-1319CB8D64D6}" type="pres">
      <dgm:prSet presAssocID="{C2D0A33B-FBF1-4264-9A16-59E3E4EAD049}" presName="sibTrans" presStyleLbl="sibTrans2D1" presStyleIdx="0" presStyleCnt="4"/>
      <dgm:spPr/>
    </dgm:pt>
    <dgm:pt modelId="{22ADD1C5-5AAE-4F80-825B-487D6609A1C9}" type="pres">
      <dgm:prSet presAssocID="{551351D1-BBEA-4DEA-BC56-BA032DD278A1}" presName="node" presStyleLbl="node1" presStyleIdx="1" presStyleCnt="4">
        <dgm:presLayoutVars>
          <dgm:bulletEnabled val="1"/>
        </dgm:presLayoutVars>
      </dgm:prSet>
      <dgm:spPr/>
    </dgm:pt>
    <dgm:pt modelId="{B8DF46F0-C10B-4C6A-BE2D-877B91C3043C}" type="pres">
      <dgm:prSet presAssocID="{551351D1-BBEA-4DEA-BC56-BA032DD278A1}" presName="dummy" presStyleCnt="0"/>
      <dgm:spPr/>
    </dgm:pt>
    <dgm:pt modelId="{A2581914-3970-4FEA-9E03-A3B70167A24D}" type="pres">
      <dgm:prSet presAssocID="{EDEE0E02-D95B-4010-A40B-FF734EF1ADD1}" presName="sibTrans" presStyleLbl="sibTrans2D1" presStyleIdx="1" presStyleCnt="4"/>
      <dgm:spPr/>
    </dgm:pt>
    <dgm:pt modelId="{7A0DAE68-0B83-4250-B7C6-2E73481BE5CF}" type="pres">
      <dgm:prSet presAssocID="{2AD0BBE7-A72C-471E-93C0-D4E90432CF0F}" presName="node" presStyleLbl="node1" presStyleIdx="2" presStyleCnt="4">
        <dgm:presLayoutVars>
          <dgm:bulletEnabled val="1"/>
        </dgm:presLayoutVars>
      </dgm:prSet>
      <dgm:spPr/>
    </dgm:pt>
    <dgm:pt modelId="{945CF674-4183-42C5-BD35-84BF945DE443}" type="pres">
      <dgm:prSet presAssocID="{2AD0BBE7-A72C-471E-93C0-D4E90432CF0F}" presName="dummy" presStyleCnt="0"/>
      <dgm:spPr/>
    </dgm:pt>
    <dgm:pt modelId="{738067F1-A42B-46DC-88A1-6D1561C605EB}" type="pres">
      <dgm:prSet presAssocID="{5FB4C5BC-CB77-4414-B35F-1A926B03B53D}" presName="sibTrans" presStyleLbl="sibTrans2D1" presStyleIdx="2" presStyleCnt="4"/>
      <dgm:spPr/>
    </dgm:pt>
    <dgm:pt modelId="{FA89030A-A7F8-43DE-AF08-4A0553C8CA56}" type="pres">
      <dgm:prSet presAssocID="{0138EE2E-A19A-4DDD-A1C1-EE1DBA183C2E}" presName="node" presStyleLbl="node1" presStyleIdx="3" presStyleCnt="4">
        <dgm:presLayoutVars>
          <dgm:bulletEnabled val="1"/>
        </dgm:presLayoutVars>
      </dgm:prSet>
      <dgm:spPr/>
    </dgm:pt>
    <dgm:pt modelId="{BE54F238-FFD3-4AC2-B7D7-27D72F81E59B}" type="pres">
      <dgm:prSet presAssocID="{0138EE2E-A19A-4DDD-A1C1-EE1DBA183C2E}" presName="dummy" presStyleCnt="0"/>
      <dgm:spPr/>
    </dgm:pt>
    <dgm:pt modelId="{FC5F4B5A-8878-4118-9AC2-BB1CF535BBAF}" type="pres">
      <dgm:prSet presAssocID="{95209DE3-6DBC-4D52-AFC5-B9C5821674D5}" presName="sibTrans" presStyleLbl="sibTrans2D1" presStyleIdx="3" presStyleCnt="4" custLinFactNeighborX="-632" custLinFactNeighborY="0"/>
      <dgm:spPr/>
    </dgm:pt>
  </dgm:ptLst>
  <dgm:cxnLst>
    <dgm:cxn modelId="{A9B1F91D-EC2B-4DA5-B2BF-0F7656A1CC3F}" type="presOf" srcId="{6B4448B4-1BB5-4355-9183-D2B69ED427B4}" destId="{A95C43C5-0775-4A56-B6C1-94B127CEC359}" srcOrd="0" destOrd="0" presId="urn:microsoft.com/office/officeart/2005/8/layout/radial6"/>
    <dgm:cxn modelId="{4262221E-6C85-4EE8-A417-C16B75EF427F}" type="presOf" srcId="{CDC076B0-5E72-4E2F-B3A3-275581355E2E}" destId="{BEBAEF34-FD2C-47E1-A74C-B3B4B7500F64}" srcOrd="0" destOrd="0" presId="urn:microsoft.com/office/officeart/2005/8/layout/radial6"/>
    <dgm:cxn modelId="{F6F71620-B595-49C6-B699-60992F19109C}" type="presOf" srcId="{5FB4C5BC-CB77-4414-B35F-1A926B03B53D}" destId="{738067F1-A42B-46DC-88A1-6D1561C605EB}" srcOrd="0" destOrd="0" presId="urn:microsoft.com/office/officeart/2005/8/layout/radial6"/>
    <dgm:cxn modelId="{C2907A24-9679-4B07-B489-8611E05E7B34}" type="presOf" srcId="{551351D1-BBEA-4DEA-BC56-BA032DD278A1}" destId="{22ADD1C5-5AAE-4F80-825B-487D6609A1C9}" srcOrd="0" destOrd="0" presId="urn:microsoft.com/office/officeart/2005/8/layout/radial6"/>
    <dgm:cxn modelId="{F4158C36-14A6-44A1-B3D9-FA2A42CDEDA5}" type="presOf" srcId="{EDEE0E02-D95B-4010-A40B-FF734EF1ADD1}" destId="{A2581914-3970-4FEA-9E03-A3B70167A24D}" srcOrd="0" destOrd="0" presId="urn:microsoft.com/office/officeart/2005/8/layout/radial6"/>
    <dgm:cxn modelId="{47E01C4E-002E-4BEB-9442-647A2A034F7F}" srcId="{CDC076B0-5E72-4E2F-B3A3-275581355E2E}" destId="{6B4448B4-1BB5-4355-9183-D2B69ED427B4}" srcOrd="0" destOrd="0" parTransId="{7B257E8E-F954-4766-A6A6-1EBE4E76F26B}" sibTransId="{A6A7B5AC-4D59-4F49-BCBD-4D4030744453}"/>
    <dgm:cxn modelId="{DC588175-C0FB-4ED5-854A-199AABE02D64}" srcId="{6B4448B4-1BB5-4355-9183-D2B69ED427B4}" destId="{0138EE2E-A19A-4DDD-A1C1-EE1DBA183C2E}" srcOrd="3" destOrd="0" parTransId="{EAAFA5DC-8B44-4488-8EA1-B4AC4C8AD92B}" sibTransId="{95209DE3-6DBC-4D52-AFC5-B9C5821674D5}"/>
    <dgm:cxn modelId="{9BBA6A8A-C0BE-4CA8-BD39-F14C696AA1FF}" type="presOf" srcId="{C2D0A33B-FBF1-4264-9A16-59E3E4EAD049}" destId="{4672752E-7706-42DC-9876-1319CB8D64D6}" srcOrd="0" destOrd="0" presId="urn:microsoft.com/office/officeart/2005/8/layout/radial6"/>
    <dgm:cxn modelId="{6041B99A-31AA-472B-A3C0-44F5436C7A94}" type="presOf" srcId="{2AD0BBE7-A72C-471E-93C0-D4E90432CF0F}" destId="{7A0DAE68-0B83-4250-B7C6-2E73481BE5CF}" srcOrd="0" destOrd="0" presId="urn:microsoft.com/office/officeart/2005/8/layout/radial6"/>
    <dgm:cxn modelId="{31E9DBA2-5549-4300-A421-8C4E36422715}" type="presOf" srcId="{0138EE2E-A19A-4DDD-A1C1-EE1DBA183C2E}" destId="{FA89030A-A7F8-43DE-AF08-4A0553C8CA56}" srcOrd="0" destOrd="0" presId="urn:microsoft.com/office/officeart/2005/8/layout/radial6"/>
    <dgm:cxn modelId="{BFFD78C2-9F31-4D5A-83AD-E0F79F568220}" type="presOf" srcId="{CAC9C994-3733-42E7-84F7-FB416C9838B7}" destId="{48B61EEA-9D47-4C00-B941-060E0FBB2F76}" srcOrd="0" destOrd="0" presId="urn:microsoft.com/office/officeart/2005/8/layout/radial6"/>
    <dgm:cxn modelId="{3A5EA4C9-30D7-47DB-9342-458265FDFD5C}" type="presOf" srcId="{95209DE3-6DBC-4D52-AFC5-B9C5821674D5}" destId="{FC5F4B5A-8878-4118-9AC2-BB1CF535BBAF}" srcOrd="0" destOrd="0" presId="urn:microsoft.com/office/officeart/2005/8/layout/radial6"/>
    <dgm:cxn modelId="{A97A10D8-2917-45A4-A9B1-5222A687F9CF}" srcId="{6B4448B4-1BB5-4355-9183-D2B69ED427B4}" destId="{CAC9C994-3733-42E7-84F7-FB416C9838B7}" srcOrd="0" destOrd="0" parTransId="{3A1A5F57-2990-46D1-8C5F-BB309349DAFD}" sibTransId="{C2D0A33B-FBF1-4264-9A16-59E3E4EAD049}"/>
    <dgm:cxn modelId="{B464BEE3-6CB1-4360-B78B-5D1E8AAEB1BE}" srcId="{6B4448B4-1BB5-4355-9183-D2B69ED427B4}" destId="{2AD0BBE7-A72C-471E-93C0-D4E90432CF0F}" srcOrd="2" destOrd="0" parTransId="{31F3ED05-4241-4600-9747-CB3EC7206FDC}" sibTransId="{5FB4C5BC-CB77-4414-B35F-1A926B03B53D}"/>
    <dgm:cxn modelId="{FA3B39F9-8CE7-45D6-9DBE-A5C62B7F6A6B}" srcId="{6B4448B4-1BB5-4355-9183-D2B69ED427B4}" destId="{551351D1-BBEA-4DEA-BC56-BA032DD278A1}" srcOrd="1" destOrd="0" parTransId="{16D8CE9D-A9B8-43C0-B9F8-FC52B9062FF3}" sibTransId="{EDEE0E02-D95B-4010-A40B-FF734EF1ADD1}"/>
    <dgm:cxn modelId="{8D423CB9-05D9-46B2-BFDF-E5D93941FEFC}" type="presParOf" srcId="{BEBAEF34-FD2C-47E1-A74C-B3B4B7500F64}" destId="{A95C43C5-0775-4A56-B6C1-94B127CEC359}" srcOrd="0" destOrd="0" presId="urn:microsoft.com/office/officeart/2005/8/layout/radial6"/>
    <dgm:cxn modelId="{D58FC4A0-FCB1-41CB-BBBB-85D7D9FB99A3}" type="presParOf" srcId="{BEBAEF34-FD2C-47E1-A74C-B3B4B7500F64}" destId="{48B61EEA-9D47-4C00-B941-060E0FBB2F76}" srcOrd="1" destOrd="0" presId="urn:microsoft.com/office/officeart/2005/8/layout/radial6"/>
    <dgm:cxn modelId="{E89A7585-5918-4151-BAB8-A36C75555F63}" type="presParOf" srcId="{BEBAEF34-FD2C-47E1-A74C-B3B4B7500F64}" destId="{59D6D149-0564-4B88-923F-975D15623FE0}" srcOrd="2" destOrd="0" presId="urn:microsoft.com/office/officeart/2005/8/layout/radial6"/>
    <dgm:cxn modelId="{2A28DC41-AB2F-47DF-A49F-62769237752A}" type="presParOf" srcId="{BEBAEF34-FD2C-47E1-A74C-B3B4B7500F64}" destId="{4672752E-7706-42DC-9876-1319CB8D64D6}" srcOrd="3" destOrd="0" presId="urn:microsoft.com/office/officeart/2005/8/layout/radial6"/>
    <dgm:cxn modelId="{0212D351-B1CD-4EF5-B496-5175B6630E7E}" type="presParOf" srcId="{BEBAEF34-FD2C-47E1-A74C-B3B4B7500F64}" destId="{22ADD1C5-5AAE-4F80-825B-487D6609A1C9}" srcOrd="4" destOrd="0" presId="urn:microsoft.com/office/officeart/2005/8/layout/radial6"/>
    <dgm:cxn modelId="{7B772A14-4419-4B7F-B9FB-6B8F82894A77}" type="presParOf" srcId="{BEBAEF34-FD2C-47E1-A74C-B3B4B7500F64}" destId="{B8DF46F0-C10B-4C6A-BE2D-877B91C3043C}" srcOrd="5" destOrd="0" presId="urn:microsoft.com/office/officeart/2005/8/layout/radial6"/>
    <dgm:cxn modelId="{4CB83A37-B64C-4F61-B379-341F74CB7C00}" type="presParOf" srcId="{BEBAEF34-FD2C-47E1-A74C-B3B4B7500F64}" destId="{A2581914-3970-4FEA-9E03-A3B70167A24D}" srcOrd="6" destOrd="0" presId="urn:microsoft.com/office/officeart/2005/8/layout/radial6"/>
    <dgm:cxn modelId="{4928A77B-A6D8-40E2-88CD-18B7CC131CB7}" type="presParOf" srcId="{BEBAEF34-FD2C-47E1-A74C-B3B4B7500F64}" destId="{7A0DAE68-0B83-4250-B7C6-2E73481BE5CF}" srcOrd="7" destOrd="0" presId="urn:microsoft.com/office/officeart/2005/8/layout/radial6"/>
    <dgm:cxn modelId="{D4C6753D-764D-4DB4-BCDB-CD1D5AB00C15}" type="presParOf" srcId="{BEBAEF34-FD2C-47E1-A74C-B3B4B7500F64}" destId="{945CF674-4183-42C5-BD35-84BF945DE443}" srcOrd="8" destOrd="0" presId="urn:microsoft.com/office/officeart/2005/8/layout/radial6"/>
    <dgm:cxn modelId="{D2DB2D36-DDDF-4C10-82F9-E9B54A820DF3}" type="presParOf" srcId="{BEBAEF34-FD2C-47E1-A74C-B3B4B7500F64}" destId="{738067F1-A42B-46DC-88A1-6D1561C605EB}" srcOrd="9" destOrd="0" presId="urn:microsoft.com/office/officeart/2005/8/layout/radial6"/>
    <dgm:cxn modelId="{AE92D723-B462-479F-94CB-07BA9C9A66FA}" type="presParOf" srcId="{BEBAEF34-FD2C-47E1-A74C-B3B4B7500F64}" destId="{FA89030A-A7F8-43DE-AF08-4A0553C8CA56}" srcOrd="10" destOrd="0" presId="urn:microsoft.com/office/officeart/2005/8/layout/radial6"/>
    <dgm:cxn modelId="{D23838C5-260B-4CB4-AFF9-C022EE15DF45}" type="presParOf" srcId="{BEBAEF34-FD2C-47E1-A74C-B3B4B7500F64}" destId="{BE54F238-FFD3-4AC2-B7D7-27D72F81E59B}" srcOrd="11" destOrd="0" presId="urn:microsoft.com/office/officeart/2005/8/layout/radial6"/>
    <dgm:cxn modelId="{5A2E2E3A-DE92-4F9B-86F7-08CD7457E95C}" type="presParOf" srcId="{BEBAEF34-FD2C-47E1-A74C-B3B4B7500F64}" destId="{FC5F4B5A-8878-4118-9AC2-BB1CF535BBA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 err="1"/>
            <a:t>Klimczuk</a:t>
          </a:r>
          <a:r>
            <a:rPr lang="pt-BR" b="1" dirty="0"/>
            <a:t> (2015)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“Sistema econômico que se concentra em equilibrar os 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363813B3-F9A6-46FF-8020-2BE618FE0776}">
      <dgm:prSet/>
      <dgm:spPr/>
      <dgm:t>
        <a:bodyPr/>
        <a:lstStyle/>
        <a:p>
          <a:r>
            <a:rPr lang="pt-BR" dirty="0"/>
            <a:t>campos de produção e distribuição de bens e serviços, conforme a demanda de adultos mais velhos e mais jovens, mas de gerações já em envelhecimento” – ênfase na política industrial</a:t>
          </a:r>
        </a:p>
      </dgm:t>
    </dgm:pt>
    <dgm:pt modelId="{66099073-2733-4F9C-A339-2DA9C4150268}" type="parTrans" cxnId="{CDDBDEEC-863F-4908-BDEF-78B23F5CE8DF}">
      <dgm:prSet/>
      <dgm:spPr/>
      <dgm:t>
        <a:bodyPr/>
        <a:lstStyle/>
        <a:p>
          <a:endParaRPr lang="pt-BR"/>
        </a:p>
      </dgm:t>
    </dgm:pt>
    <dgm:pt modelId="{0BB4636C-A1BC-46F8-A413-BB5CE35C50CA}" type="sibTrans" cxnId="{CDDBDEEC-863F-4908-BDEF-78B23F5CE8DF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-2694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EFB6D558-4CEC-43FC-B540-B41038B1C7B6}" type="presOf" srcId="{363813B3-F9A6-46FF-8020-2BE618FE0776}" destId="{B7F16BA2-CF86-4F1D-8746-C9F9A7B88EF8}" srcOrd="0" destOrd="1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DDBDEEC-863F-4908-BDEF-78B23F5CE8DF}" srcId="{D93C00E0-B9F2-4441-8A83-4A6C526B6EFE}" destId="{363813B3-F9A6-46FF-8020-2BE618FE0776}" srcOrd="1" destOrd="0" parTransId="{66099073-2733-4F9C-A339-2DA9C4150268}" sibTransId="{0BB4636C-A1BC-46F8-A413-BB5CE35C50CA}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/>
            <a:t>Félix (2016)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 val="rev"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0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450233-AE06-499D-B7BD-F7076DC5C54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7D28B25-80A7-4C4C-B652-B5636CF3324A}">
      <dgm:prSet custT="1"/>
      <dgm:spPr/>
      <dgm:t>
        <a:bodyPr/>
        <a:lstStyle/>
        <a:p>
          <a:r>
            <a:rPr lang="pt-BR" sz="16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gm:t>
    </dgm:pt>
    <dgm:pt modelId="{2842BE67-A972-42FE-9CCE-18C5BD3F6760}" type="parTrans" cxnId="{E2DD2277-3FD1-44C3-84A5-8C4706AEB898}">
      <dgm:prSet/>
      <dgm:spPr/>
      <dgm:t>
        <a:bodyPr/>
        <a:lstStyle/>
        <a:p>
          <a:endParaRPr lang="pt-BR" sz="1600"/>
        </a:p>
      </dgm:t>
    </dgm:pt>
    <dgm:pt modelId="{D11CC6A7-CB2E-4582-8543-66A3A9C5F4AD}" type="sibTrans" cxnId="{E2DD2277-3FD1-44C3-84A5-8C4706AEB898}">
      <dgm:prSet/>
      <dgm:spPr/>
      <dgm:t>
        <a:bodyPr/>
        <a:lstStyle/>
        <a:p>
          <a:endParaRPr lang="pt-BR" sz="1600"/>
        </a:p>
      </dgm:t>
    </dgm:pt>
    <dgm:pt modelId="{66553FBF-3378-4E46-A8DA-2130E2ABA9E8}">
      <dgm:prSet custT="1"/>
      <dgm:spPr/>
      <dgm:t>
        <a:bodyPr/>
        <a:lstStyle/>
        <a:p>
          <a:r>
            <a:rPr lang="pt-BR" sz="1600" dirty="0"/>
            <a:t>Aumento da participação da mulher no mercado de trabalho e redução da natalidade diminuem a oferta de mão de obra para o cuidado de longa duração da pessoa idosa (Camarano, 2010)</a:t>
          </a:r>
        </a:p>
      </dgm:t>
    </dgm:pt>
    <dgm:pt modelId="{04A78734-5E8C-421A-826D-5DE601B2CEF5}" type="parTrans" cxnId="{3D572420-9029-45A1-B376-A497EF1EAAC6}">
      <dgm:prSet/>
      <dgm:spPr/>
      <dgm:t>
        <a:bodyPr/>
        <a:lstStyle/>
        <a:p>
          <a:endParaRPr lang="pt-BR" sz="1600"/>
        </a:p>
      </dgm:t>
    </dgm:pt>
    <dgm:pt modelId="{E538AE36-0E1C-43B4-8FDD-FC29ED7AB44D}" type="sibTrans" cxnId="{3D572420-9029-45A1-B376-A497EF1EAAC6}">
      <dgm:prSet/>
      <dgm:spPr/>
      <dgm:t>
        <a:bodyPr/>
        <a:lstStyle/>
        <a:p>
          <a:endParaRPr lang="pt-BR" sz="1600"/>
        </a:p>
      </dgm:t>
    </dgm:pt>
    <dgm:pt modelId="{69181074-1DF9-47B6-B4D5-8E1DBE43203A}">
      <dgm:prSet custT="1"/>
      <dgm:spPr/>
      <dgm:t>
        <a:bodyPr/>
        <a:lstStyle/>
        <a:p>
          <a:r>
            <a:rPr lang="pt-BR" sz="16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gm:t>
    </dgm:pt>
    <dgm:pt modelId="{508F8DF6-F71D-47A0-B315-4C8D2617EDAA}" type="parTrans" cxnId="{3AC5DE6B-99D8-42DE-8419-79D1C6F3733B}">
      <dgm:prSet/>
      <dgm:spPr/>
      <dgm:t>
        <a:bodyPr/>
        <a:lstStyle/>
        <a:p>
          <a:endParaRPr lang="pt-BR" sz="1600"/>
        </a:p>
      </dgm:t>
    </dgm:pt>
    <dgm:pt modelId="{B0014830-D466-45B5-A243-E19875BA36D6}" type="sibTrans" cxnId="{3AC5DE6B-99D8-42DE-8419-79D1C6F3733B}">
      <dgm:prSet/>
      <dgm:spPr/>
      <dgm:t>
        <a:bodyPr/>
        <a:lstStyle/>
        <a:p>
          <a:endParaRPr lang="pt-BR" sz="1600"/>
        </a:p>
      </dgm:t>
    </dgm:pt>
    <dgm:pt modelId="{B4E40DAE-DF5A-4E70-B701-2562D5D9A1A4}" type="pres">
      <dgm:prSet presAssocID="{8D450233-AE06-499D-B7BD-F7076DC5C54E}" presName="linear" presStyleCnt="0">
        <dgm:presLayoutVars>
          <dgm:animLvl val="lvl"/>
          <dgm:resizeHandles val="exact"/>
        </dgm:presLayoutVars>
      </dgm:prSet>
      <dgm:spPr/>
    </dgm:pt>
    <dgm:pt modelId="{D5E5C982-0197-417F-BABB-EE0AF8D625B1}" type="pres">
      <dgm:prSet presAssocID="{D7D28B25-80A7-4C4C-B652-B5636CF332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5437B4-2027-4402-82E9-2B46438860A7}" type="pres">
      <dgm:prSet presAssocID="{D11CC6A7-CB2E-4582-8543-66A3A9C5F4AD}" presName="spacer" presStyleCnt="0"/>
      <dgm:spPr/>
    </dgm:pt>
    <dgm:pt modelId="{2D6F274D-8BEF-49BA-BB7F-76C622CD833E}" type="pres">
      <dgm:prSet presAssocID="{66553FBF-3378-4E46-A8DA-2130E2ABA9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DAF736-89D6-4D5F-A32B-A5B27ED34671}" type="pres">
      <dgm:prSet presAssocID="{E538AE36-0E1C-43B4-8FDD-FC29ED7AB44D}" presName="spacer" presStyleCnt="0"/>
      <dgm:spPr/>
    </dgm:pt>
    <dgm:pt modelId="{CE955F04-744A-413C-8F10-F71A1EABDA85}" type="pres">
      <dgm:prSet presAssocID="{69181074-1DF9-47B6-B4D5-8E1DBE43203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572420-9029-45A1-B376-A497EF1EAAC6}" srcId="{8D450233-AE06-499D-B7BD-F7076DC5C54E}" destId="{66553FBF-3378-4E46-A8DA-2130E2ABA9E8}" srcOrd="1" destOrd="0" parTransId="{04A78734-5E8C-421A-826D-5DE601B2CEF5}" sibTransId="{E538AE36-0E1C-43B4-8FDD-FC29ED7AB44D}"/>
    <dgm:cxn modelId="{C817DB32-82B1-45C1-AC5F-3A9C673F5501}" type="presOf" srcId="{D7D28B25-80A7-4C4C-B652-B5636CF3324A}" destId="{D5E5C982-0197-417F-BABB-EE0AF8D625B1}" srcOrd="0" destOrd="0" presId="urn:microsoft.com/office/officeart/2005/8/layout/vList2"/>
    <dgm:cxn modelId="{390EA037-A251-4D2A-BB92-565611BFE386}" type="presOf" srcId="{69181074-1DF9-47B6-B4D5-8E1DBE43203A}" destId="{CE955F04-744A-413C-8F10-F71A1EABDA85}" srcOrd="0" destOrd="0" presId="urn:microsoft.com/office/officeart/2005/8/layout/vList2"/>
    <dgm:cxn modelId="{3AC5DE6B-99D8-42DE-8419-79D1C6F3733B}" srcId="{8D450233-AE06-499D-B7BD-F7076DC5C54E}" destId="{69181074-1DF9-47B6-B4D5-8E1DBE43203A}" srcOrd="2" destOrd="0" parTransId="{508F8DF6-F71D-47A0-B315-4C8D2617EDAA}" sibTransId="{B0014830-D466-45B5-A243-E19875BA36D6}"/>
    <dgm:cxn modelId="{E2DD2277-3FD1-44C3-84A5-8C4706AEB898}" srcId="{8D450233-AE06-499D-B7BD-F7076DC5C54E}" destId="{D7D28B25-80A7-4C4C-B652-B5636CF3324A}" srcOrd="0" destOrd="0" parTransId="{2842BE67-A972-42FE-9CCE-18C5BD3F6760}" sibTransId="{D11CC6A7-CB2E-4582-8543-66A3A9C5F4AD}"/>
    <dgm:cxn modelId="{2821E7A5-61BA-4ED8-8C42-04C12B72CBF5}" type="presOf" srcId="{66553FBF-3378-4E46-A8DA-2130E2ABA9E8}" destId="{2D6F274D-8BEF-49BA-BB7F-76C622CD833E}" srcOrd="0" destOrd="0" presId="urn:microsoft.com/office/officeart/2005/8/layout/vList2"/>
    <dgm:cxn modelId="{0072B0BC-E53E-405B-96D5-AEAE8F4CC725}" type="presOf" srcId="{8D450233-AE06-499D-B7BD-F7076DC5C54E}" destId="{B4E40DAE-DF5A-4E70-B701-2562D5D9A1A4}" srcOrd="0" destOrd="0" presId="urn:microsoft.com/office/officeart/2005/8/layout/vList2"/>
    <dgm:cxn modelId="{B5810BF8-E103-4C19-877C-192664255855}" type="presParOf" srcId="{B4E40DAE-DF5A-4E70-B701-2562D5D9A1A4}" destId="{D5E5C982-0197-417F-BABB-EE0AF8D625B1}" srcOrd="0" destOrd="0" presId="urn:microsoft.com/office/officeart/2005/8/layout/vList2"/>
    <dgm:cxn modelId="{5B9C668B-5612-43CC-8BCC-044D9D745021}" type="presParOf" srcId="{B4E40DAE-DF5A-4E70-B701-2562D5D9A1A4}" destId="{945437B4-2027-4402-82E9-2B46438860A7}" srcOrd="1" destOrd="0" presId="urn:microsoft.com/office/officeart/2005/8/layout/vList2"/>
    <dgm:cxn modelId="{E09DF5EE-5B7E-41B0-A368-97B72617B6AC}" type="presParOf" srcId="{B4E40DAE-DF5A-4E70-B701-2562D5D9A1A4}" destId="{2D6F274D-8BEF-49BA-BB7F-76C622CD833E}" srcOrd="2" destOrd="0" presId="urn:microsoft.com/office/officeart/2005/8/layout/vList2"/>
    <dgm:cxn modelId="{11FD70B4-F3F4-4827-82EE-FD7FD6C52D3B}" type="presParOf" srcId="{B4E40DAE-DF5A-4E70-B701-2562D5D9A1A4}" destId="{C1DAF736-89D6-4D5F-A32B-A5B27ED34671}" srcOrd="3" destOrd="0" presId="urn:microsoft.com/office/officeart/2005/8/layout/vList2"/>
    <dgm:cxn modelId="{EE4DB0F6-4188-4E13-8CAE-07ACA4AE375C}" type="presParOf" srcId="{B4E40DAE-DF5A-4E70-B701-2562D5D9A1A4}" destId="{CE955F04-744A-413C-8F10-F71A1EABDA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C3D821-044D-4256-A52E-CEFACFD40D5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1101AA-55A0-4680-B217-6BD49F9CD546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 dirty="0"/>
            <a:t>Mobilidade e acessibilidade inteligentes (</a:t>
          </a:r>
          <a:r>
            <a:rPr lang="pt-BR" sz="1200" dirty="0" err="1"/>
            <a:t>smart</a:t>
          </a:r>
          <a:r>
            <a:rPr lang="pt-BR" sz="1200" dirty="0"/>
            <a:t> </a:t>
          </a:r>
          <a:r>
            <a:rPr lang="pt-BR" sz="1200" dirty="0" err="1"/>
            <a:t>city</a:t>
          </a:r>
          <a:r>
            <a:rPr lang="pt-BR" sz="1200" dirty="0"/>
            <a:t>)</a:t>
          </a:r>
        </a:p>
      </dgm:t>
    </dgm:pt>
    <dgm:pt modelId="{E15F98ED-464B-410D-AF6E-DAA58B0E9F69}" type="par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2CFAF10-B179-4359-9D00-BAC1BED30B58}" type="sib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C4F15BD-8103-47BD-9A75-DAF308EBA628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Lazer e entretenimento eletônicos</a:t>
          </a:r>
        </a:p>
      </dgm:t>
    </dgm:pt>
    <dgm:pt modelId="{779919C2-35F3-48D8-9CE0-EC01FCE87F5A}" type="par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02B6E87-CFC4-48C8-8E64-805CBA79872B}" type="sib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E228433-1160-4299-8F4C-3472045DE35E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Fitness</a:t>
          </a:r>
        </a:p>
      </dgm:t>
    </dgm:pt>
    <dgm:pt modelId="{CD1FB1CD-C1E2-4336-A16D-49336BB1E59D}" type="par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B0BFCAB-615B-493A-9332-59C161ABDCBC}" type="sib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E1B3AC9F-F2A3-4E07-8C37-493E4CDAD7E7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Moda e roupas inteligentes</a:t>
          </a:r>
        </a:p>
      </dgm:t>
    </dgm:pt>
    <dgm:pt modelId="{9F4C9E18-10D9-4579-BC04-3D4FE95B49FC}" type="par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8D9A2FA2-E535-4567-8A78-EA3D06E9B5B9}" type="sib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F79EAA6-815C-48FC-AA45-46C8965D4E6D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Serviços a domicílio</a:t>
          </a:r>
        </a:p>
      </dgm:t>
    </dgm:pt>
    <dgm:pt modelId="{0F47988D-DBF4-40D6-AE09-6460248E6511}" type="par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F6C666A-4D3A-4716-9EBB-F4CAFD25DC63}" type="sib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3268336-1A32-4401-9F14-028D35C49A3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Seguros e riscos</a:t>
          </a:r>
        </a:p>
      </dgm:t>
    </dgm:pt>
    <dgm:pt modelId="{CC9940A8-4394-4D3C-83C9-FD3B8E9CB12A}" type="par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EFC5962-7E45-4AE2-AFF3-7F7A84DC1377}" type="sib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49312E4-D5FB-48EA-83D5-E68A5E8DCD2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Educação Econômica, poupança e investimento</a:t>
          </a:r>
        </a:p>
      </dgm:t>
    </dgm:pt>
    <dgm:pt modelId="{80D0AD69-363F-47D0-AA84-3F5FA7E135B7}" type="par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11617C5-F5A1-40DF-8E0E-819013A2962E}" type="sib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0CE089E5-493F-4540-9D08-4A40B0C5DB46}" type="pres">
      <dgm:prSet presAssocID="{9BC3D821-044D-4256-A52E-CEFACFD40D5A}" presName="linear" presStyleCnt="0">
        <dgm:presLayoutVars>
          <dgm:animLvl val="lvl"/>
          <dgm:resizeHandles val="exact"/>
        </dgm:presLayoutVars>
      </dgm:prSet>
      <dgm:spPr/>
    </dgm:pt>
    <dgm:pt modelId="{07E9D9C4-DFEB-4B20-8A8E-C9C593ACAB1A}" type="pres">
      <dgm:prSet presAssocID="{D21101AA-55A0-4680-B217-6BD49F9CD54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1D5C55B-29D4-42FA-8BC2-2EB278B83937}" type="pres">
      <dgm:prSet presAssocID="{52CFAF10-B179-4359-9D00-BAC1BED30B58}" presName="spacer" presStyleCnt="0"/>
      <dgm:spPr/>
    </dgm:pt>
    <dgm:pt modelId="{54F1DED5-0785-4F45-A59F-00D6BA37638A}" type="pres">
      <dgm:prSet presAssocID="{3C4F15BD-8103-47BD-9A75-DAF308EBA62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A10DA0F-6BCF-482E-BCDA-675499E37945}" type="pres">
      <dgm:prSet presAssocID="{602B6E87-CFC4-48C8-8E64-805CBA79872B}" presName="spacer" presStyleCnt="0"/>
      <dgm:spPr/>
    </dgm:pt>
    <dgm:pt modelId="{6F739A4E-2B79-492C-85CD-254B020CED08}" type="pres">
      <dgm:prSet presAssocID="{7E228433-1160-4299-8F4C-3472045DE35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458D0E6-9086-44D1-A548-1B0B9092BE58}" type="pres">
      <dgm:prSet presAssocID="{3B0BFCAB-615B-493A-9332-59C161ABDCBC}" presName="spacer" presStyleCnt="0"/>
      <dgm:spPr/>
    </dgm:pt>
    <dgm:pt modelId="{9580E2B2-DA20-4E96-A2FB-804C5C314C8B}" type="pres">
      <dgm:prSet presAssocID="{E1B3AC9F-F2A3-4E07-8C37-493E4CDAD7E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BC03B2E-842E-477E-93A3-85F58D80F5F3}" type="pres">
      <dgm:prSet presAssocID="{8D9A2FA2-E535-4567-8A78-EA3D06E9B5B9}" presName="spacer" presStyleCnt="0"/>
      <dgm:spPr/>
    </dgm:pt>
    <dgm:pt modelId="{13B65E6A-D046-42D1-A886-6CF575E695A5}" type="pres">
      <dgm:prSet presAssocID="{5F79EAA6-815C-48FC-AA45-46C8965D4E6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9E39707-9144-4F81-BA54-4147B833FC18}" type="pres">
      <dgm:prSet presAssocID="{DF6C666A-4D3A-4716-9EBB-F4CAFD25DC63}" presName="spacer" presStyleCnt="0"/>
      <dgm:spPr/>
    </dgm:pt>
    <dgm:pt modelId="{FF2DC747-1270-4738-9390-FCC033A851E2}" type="pres">
      <dgm:prSet presAssocID="{73268336-1A32-4401-9F14-028D35C49A3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4684282-B514-47FB-8373-E2742E08941D}" type="pres">
      <dgm:prSet presAssocID="{6EFC5962-7E45-4AE2-AFF3-7F7A84DC1377}" presName="spacer" presStyleCnt="0"/>
      <dgm:spPr/>
    </dgm:pt>
    <dgm:pt modelId="{D9F554E4-D094-4C6D-9E28-82F985434777}" type="pres">
      <dgm:prSet presAssocID="{D49312E4-D5FB-48EA-83D5-E68A5E8DCD2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13A1A03-0EEC-4737-A644-1C23478C8532}" type="presOf" srcId="{D21101AA-55A0-4680-B217-6BD49F9CD546}" destId="{07E9D9C4-DFEB-4B20-8A8E-C9C593ACAB1A}" srcOrd="0" destOrd="0" presId="urn:microsoft.com/office/officeart/2005/8/layout/vList2"/>
    <dgm:cxn modelId="{D1942D0A-0008-45F8-AA30-8B5B8AB82780}" srcId="{9BC3D821-044D-4256-A52E-CEFACFD40D5A}" destId="{5F79EAA6-815C-48FC-AA45-46C8965D4E6D}" srcOrd="4" destOrd="0" parTransId="{0F47988D-DBF4-40D6-AE09-6460248E6511}" sibTransId="{DF6C666A-4D3A-4716-9EBB-F4CAFD25DC63}"/>
    <dgm:cxn modelId="{510B2E1C-A072-4E7E-9654-025B2952644D}" srcId="{9BC3D821-044D-4256-A52E-CEFACFD40D5A}" destId="{D21101AA-55A0-4680-B217-6BD49F9CD546}" srcOrd="0" destOrd="0" parTransId="{E15F98ED-464B-410D-AF6E-DAA58B0E9F69}" sibTransId="{52CFAF10-B179-4359-9D00-BAC1BED30B58}"/>
    <dgm:cxn modelId="{0CFC0522-CAA2-499E-A1EA-A6B0F30F16AE}" type="presOf" srcId="{9BC3D821-044D-4256-A52E-CEFACFD40D5A}" destId="{0CE089E5-493F-4540-9D08-4A40B0C5DB46}" srcOrd="0" destOrd="0" presId="urn:microsoft.com/office/officeart/2005/8/layout/vList2"/>
    <dgm:cxn modelId="{BE52E825-75AB-4C53-A4F4-4291D99171EB}" type="presOf" srcId="{3C4F15BD-8103-47BD-9A75-DAF308EBA628}" destId="{54F1DED5-0785-4F45-A59F-00D6BA37638A}" srcOrd="0" destOrd="0" presId="urn:microsoft.com/office/officeart/2005/8/layout/vList2"/>
    <dgm:cxn modelId="{6FBB1726-1D24-40C2-BC58-5058FD9F49EC}" srcId="{9BC3D821-044D-4256-A52E-CEFACFD40D5A}" destId="{D49312E4-D5FB-48EA-83D5-E68A5E8DCD23}" srcOrd="6" destOrd="0" parTransId="{80D0AD69-363F-47D0-AA84-3F5FA7E135B7}" sibTransId="{611617C5-F5A1-40DF-8E0E-819013A2962E}"/>
    <dgm:cxn modelId="{BADCAD30-E0D1-485A-8945-373B8B3F167C}" type="presOf" srcId="{D49312E4-D5FB-48EA-83D5-E68A5E8DCD23}" destId="{D9F554E4-D094-4C6D-9E28-82F985434777}" srcOrd="0" destOrd="0" presId="urn:microsoft.com/office/officeart/2005/8/layout/vList2"/>
    <dgm:cxn modelId="{24E9833B-98D2-473D-9602-BDA40E0F83A0}" srcId="{9BC3D821-044D-4256-A52E-CEFACFD40D5A}" destId="{3C4F15BD-8103-47BD-9A75-DAF308EBA628}" srcOrd="1" destOrd="0" parTransId="{779919C2-35F3-48D8-9CE0-EC01FCE87F5A}" sibTransId="{602B6E87-CFC4-48C8-8E64-805CBA79872B}"/>
    <dgm:cxn modelId="{18693660-0917-4956-A94E-14F8ACDA14FE}" type="presOf" srcId="{E1B3AC9F-F2A3-4E07-8C37-493E4CDAD7E7}" destId="{9580E2B2-DA20-4E96-A2FB-804C5C314C8B}" srcOrd="0" destOrd="0" presId="urn:microsoft.com/office/officeart/2005/8/layout/vList2"/>
    <dgm:cxn modelId="{77FB0541-22D5-4D9D-A938-5517D7B5779E}" srcId="{9BC3D821-044D-4256-A52E-CEFACFD40D5A}" destId="{7E228433-1160-4299-8F4C-3472045DE35E}" srcOrd="2" destOrd="0" parTransId="{CD1FB1CD-C1E2-4336-A16D-49336BB1E59D}" sibTransId="{3B0BFCAB-615B-493A-9332-59C161ABDCBC}"/>
    <dgm:cxn modelId="{E3FE7C4D-C0CD-4D20-A6A4-ECADF6AA5BCF}" srcId="{9BC3D821-044D-4256-A52E-CEFACFD40D5A}" destId="{E1B3AC9F-F2A3-4E07-8C37-493E4CDAD7E7}" srcOrd="3" destOrd="0" parTransId="{9F4C9E18-10D9-4579-BC04-3D4FE95B49FC}" sibTransId="{8D9A2FA2-E535-4567-8A78-EA3D06E9B5B9}"/>
    <dgm:cxn modelId="{814BDB70-45A7-455D-A101-E53A402D44F8}" type="presOf" srcId="{7E228433-1160-4299-8F4C-3472045DE35E}" destId="{6F739A4E-2B79-492C-85CD-254B020CED08}" srcOrd="0" destOrd="0" presId="urn:microsoft.com/office/officeart/2005/8/layout/vList2"/>
    <dgm:cxn modelId="{23237EAB-BB3D-42B5-9F2F-7F228F51835A}" srcId="{9BC3D821-044D-4256-A52E-CEFACFD40D5A}" destId="{73268336-1A32-4401-9F14-028D35C49A33}" srcOrd="5" destOrd="0" parTransId="{CC9940A8-4394-4D3C-83C9-FD3B8E9CB12A}" sibTransId="{6EFC5962-7E45-4AE2-AFF3-7F7A84DC1377}"/>
    <dgm:cxn modelId="{53720CB0-CB67-49F6-A3EB-98C0A7C49463}" type="presOf" srcId="{73268336-1A32-4401-9F14-028D35C49A33}" destId="{FF2DC747-1270-4738-9390-FCC033A851E2}" srcOrd="0" destOrd="0" presId="urn:microsoft.com/office/officeart/2005/8/layout/vList2"/>
    <dgm:cxn modelId="{9469FBFE-45B5-463A-9343-488D837856DD}" type="presOf" srcId="{5F79EAA6-815C-48FC-AA45-46C8965D4E6D}" destId="{13B65E6A-D046-42D1-A886-6CF575E695A5}" srcOrd="0" destOrd="0" presId="urn:microsoft.com/office/officeart/2005/8/layout/vList2"/>
    <dgm:cxn modelId="{28ACED1C-9670-44AB-999A-BC8A56D359E0}" type="presParOf" srcId="{0CE089E5-493F-4540-9D08-4A40B0C5DB46}" destId="{07E9D9C4-DFEB-4B20-8A8E-C9C593ACAB1A}" srcOrd="0" destOrd="0" presId="urn:microsoft.com/office/officeart/2005/8/layout/vList2"/>
    <dgm:cxn modelId="{85E01416-D278-43B3-ADB0-17AE954FABD0}" type="presParOf" srcId="{0CE089E5-493F-4540-9D08-4A40B0C5DB46}" destId="{41D5C55B-29D4-42FA-8BC2-2EB278B83937}" srcOrd="1" destOrd="0" presId="urn:microsoft.com/office/officeart/2005/8/layout/vList2"/>
    <dgm:cxn modelId="{0D2D9162-1A89-4207-BBF4-4D5A905C8898}" type="presParOf" srcId="{0CE089E5-493F-4540-9D08-4A40B0C5DB46}" destId="{54F1DED5-0785-4F45-A59F-00D6BA37638A}" srcOrd="2" destOrd="0" presId="urn:microsoft.com/office/officeart/2005/8/layout/vList2"/>
    <dgm:cxn modelId="{63DCCB02-047D-487F-870D-9228E62AAD3F}" type="presParOf" srcId="{0CE089E5-493F-4540-9D08-4A40B0C5DB46}" destId="{4A10DA0F-6BCF-482E-BCDA-675499E37945}" srcOrd="3" destOrd="0" presId="urn:microsoft.com/office/officeart/2005/8/layout/vList2"/>
    <dgm:cxn modelId="{5EA5B122-7B2F-43FB-9B94-4D050E6CB877}" type="presParOf" srcId="{0CE089E5-493F-4540-9D08-4A40B0C5DB46}" destId="{6F739A4E-2B79-492C-85CD-254B020CED08}" srcOrd="4" destOrd="0" presId="urn:microsoft.com/office/officeart/2005/8/layout/vList2"/>
    <dgm:cxn modelId="{1848E7E8-20C5-4634-B78A-AC284A86C484}" type="presParOf" srcId="{0CE089E5-493F-4540-9D08-4A40B0C5DB46}" destId="{2458D0E6-9086-44D1-A548-1B0B9092BE58}" srcOrd="5" destOrd="0" presId="urn:microsoft.com/office/officeart/2005/8/layout/vList2"/>
    <dgm:cxn modelId="{85F1849C-7A87-45A5-BD86-53A4E9F04179}" type="presParOf" srcId="{0CE089E5-493F-4540-9D08-4A40B0C5DB46}" destId="{9580E2B2-DA20-4E96-A2FB-804C5C314C8B}" srcOrd="6" destOrd="0" presId="urn:microsoft.com/office/officeart/2005/8/layout/vList2"/>
    <dgm:cxn modelId="{115BD85E-5329-4FB4-B037-AAB2400560A8}" type="presParOf" srcId="{0CE089E5-493F-4540-9D08-4A40B0C5DB46}" destId="{1BC03B2E-842E-477E-93A3-85F58D80F5F3}" srcOrd="7" destOrd="0" presId="urn:microsoft.com/office/officeart/2005/8/layout/vList2"/>
    <dgm:cxn modelId="{13007FC4-7DBD-453F-82F9-2BB6B4FFF01D}" type="presParOf" srcId="{0CE089E5-493F-4540-9D08-4A40B0C5DB46}" destId="{13B65E6A-D046-42D1-A886-6CF575E695A5}" srcOrd="8" destOrd="0" presId="urn:microsoft.com/office/officeart/2005/8/layout/vList2"/>
    <dgm:cxn modelId="{A59B5016-85E7-4433-B16D-C61774109D4C}" type="presParOf" srcId="{0CE089E5-493F-4540-9D08-4A40B0C5DB46}" destId="{89E39707-9144-4F81-BA54-4147B833FC18}" srcOrd="9" destOrd="0" presId="urn:microsoft.com/office/officeart/2005/8/layout/vList2"/>
    <dgm:cxn modelId="{D7A1ACE7-B27C-4134-A09A-16BD5E701207}" type="presParOf" srcId="{0CE089E5-493F-4540-9D08-4A40B0C5DB46}" destId="{FF2DC747-1270-4738-9390-FCC033A851E2}" srcOrd="10" destOrd="0" presId="urn:microsoft.com/office/officeart/2005/8/layout/vList2"/>
    <dgm:cxn modelId="{3DFA7AB1-AB2B-42CF-89AC-BEC1D98D6553}" type="presParOf" srcId="{0CE089E5-493F-4540-9D08-4A40B0C5DB46}" destId="{44684282-B514-47FB-8373-E2742E08941D}" srcOrd="11" destOrd="0" presId="urn:microsoft.com/office/officeart/2005/8/layout/vList2"/>
    <dgm:cxn modelId="{91DBD522-15A2-4E0D-B3CF-2B15FDE4134C}" type="presParOf" srcId="{0CE089E5-493F-4540-9D08-4A40B0C5DB46}" destId="{D9F554E4-D094-4C6D-9E28-82F98543477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82B22D-42F9-4724-8F9B-E8772EB4B4A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A81D547-7F3C-4ADE-AC34-0EF97C21020D}">
      <dgm:prSet custT="1"/>
      <dgm:spPr/>
      <dgm:t>
        <a:bodyPr/>
        <a:lstStyle/>
        <a:p>
          <a:pPr algn="ctr"/>
          <a:r>
            <a:rPr lang="pt-BR" sz="1200"/>
            <a:t>Tecnologia da Informação e Comunicação</a:t>
          </a:r>
        </a:p>
      </dgm:t>
    </dgm:pt>
    <dgm:pt modelId="{87E328B2-C48C-4688-8E5C-891DCF1B6930}" type="par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061CEEB8-D2A8-4A4F-BFB0-DCF7EEADF766}" type="sib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EE445836-B01C-4064-A484-77E1F107C6E9}">
      <dgm:prSet custT="1"/>
      <dgm:spPr/>
      <dgm:t>
        <a:bodyPr/>
        <a:lstStyle/>
        <a:p>
          <a:pPr algn="ctr"/>
          <a:r>
            <a:rPr lang="pt-BR" sz="1200" dirty="0"/>
            <a:t>Casas Inteligentes (design de ambientes)</a:t>
          </a:r>
        </a:p>
      </dgm:t>
    </dgm:pt>
    <dgm:pt modelId="{BFD52C0A-4E7E-43C7-8806-80E6B9708F6B}" type="par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DA056623-AAC4-4929-9B11-C5C79A513B02}" type="sib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8D109AEA-21BE-4F9B-9DFB-AFD6C31ED7D6}">
      <dgm:prSet custT="1"/>
      <dgm:spPr/>
      <dgm:t>
        <a:bodyPr/>
        <a:lstStyle/>
        <a:p>
          <a:pPr algn="ctr"/>
          <a:r>
            <a:rPr lang="pt-BR" sz="1200"/>
            <a:t>Teleassistência</a:t>
          </a:r>
        </a:p>
      </dgm:t>
    </dgm:pt>
    <dgm:pt modelId="{F8EBF562-A572-468B-9A86-BE8B4F600B0D}" type="par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68AB0B50-E82F-459C-984B-6EB6F61324C7}" type="sib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9CD5FAA3-E834-4432-9320-828D63C1715F}">
      <dgm:prSet custT="1"/>
      <dgm:spPr/>
      <dgm:t>
        <a:bodyPr/>
        <a:lstStyle/>
        <a:p>
          <a:pPr algn="ctr"/>
          <a:r>
            <a:rPr lang="pt-BR" sz="1200"/>
            <a:t>Equipamentos vestíveis (e-health)</a:t>
          </a:r>
        </a:p>
      </dgm:t>
    </dgm:pt>
    <dgm:pt modelId="{D2E06D38-A28F-4890-9A01-5BCDEF34E2CF}" type="par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6054B7CC-9B65-4797-AB85-A4BEAA9AAAAE}" type="sib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842E46D5-6D66-4E59-A621-8A43E377B3FE}">
      <dgm:prSet custT="1"/>
      <dgm:spPr/>
      <dgm:t>
        <a:bodyPr/>
        <a:lstStyle/>
        <a:p>
          <a:pPr algn="ctr"/>
          <a:r>
            <a:rPr lang="pt-BR" sz="1200" dirty="0"/>
            <a:t>Educação e cultura a distância</a:t>
          </a:r>
        </a:p>
      </dgm:t>
    </dgm:pt>
    <dgm:pt modelId="{8BA6BF1E-E7C7-4CE9-B265-FBA8EE089293}" type="par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95563980-4E26-469E-80C6-E5B8698CECF2}" type="sib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A003238F-1C93-4C7A-8C56-05256E3D782A}">
      <dgm:prSet custT="1"/>
      <dgm:spPr/>
      <dgm:t>
        <a:bodyPr/>
        <a:lstStyle/>
        <a:p>
          <a:pPr algn="ctr"/>
          <a:r>
            <a:rPr lang="pt-BR" sz="1200"/>
            <a:t>Mídia eletrônica para promoção da saúde e autonomia</a:t>
          </a:r>
        </a:p>
      </dgm:t>
    </dgm:pt>
    <dgm:pt modelId="{C7C3BB17-CAA1-41A2-A50C-55C8D5D59DBC}" type="par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A4EDCE49-3417-4A1E-94C5-7C7FBCFCB16D}" type="sib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839FB6B2-1D25-42A1-9DCB-29030A567AF4}">
      <dgm:prSet custT="1"/>
      <dgm:spPr/>
      <dgm:t>
        <a:bodyPr/>
        <a:lstStyle/>
        <a:p>
          <a:pPr algn="ctr"/>
          <a:r>
            <a:rPr lang="pt-BR" sz="1200"/>
            <a:t>Robótica social</a:t>
          </a:r>
        </a:p>
      </dgm:t>
    </dgm:pt>
    <dgm:pt modelId="{9D78AF6C-F4E4-46EB-B8C6-AF47694EB342}" type="par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92039630-BFAB-4468-9337-FE46736415C3}" type="sib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108C2EEF-ED48-4C5A-B9AE-341D2A8E5337}" type="pres">
      <dgm:prSet presAssocID="{6282B22D-42F9-4724-8F9B-E8772EB4B4A7}" presName="linear" presStyleCnt="0">
        <dgm:presLayoutVars>
          <dgm:animLvl val="lvl"/>
          <dgm:resizeHandles val="exact"/>
        </dgm:presLayoutVars>
      </dgm:prSet>
      <dgm:spPr/>
    </dgm:pt>
    <dgm:pt modelId="{5520A980-C24E-4E70-BE8E-262ABC66466B}" type="pres">
      <dgm:prSet presAssocID="{9A81D547-7F3C-4ADE-AC34-0EF97C21020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2E5610E-182E-42CA-8EBC-DE822C26F054}" type="pres">
      <dgm:prSet presAssocID="{061CEEB8-D2A8-4A4F-BFB0-DCF7EEADF766}" presName="spacer" presStyleCnt="0"/>
      <dgm:spPr/>
    </dgm:pt>
    <dgm:pt modelId="{1F150926-2255-4ACD-97E0-FE3F64777BEA}" type="pres">
      <dgm:prSet presAssocID="{EE445836-B01C-4064-A484-77E1F107C6E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886E02F-E526-45D9-80C0-2B99CC680A0F}" type="pres">
      <dgm:prSet presAssocID="{DA056623-AAC4-4929-9B11-C5C79A513B02}" presName="spacer" presStyleCnt="0"/>
      <dgm:spPr/>
    </dgm:pt>
    <dgm:pt modelId="{46F76782-3E00-4FDB-AC6B-7FAC6C0520D2}" type="pres">
      <dgm:prSet presAssocID="{8D109AEA-21BE-4F9B-9DFB-AFD6C31ED7D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EBDCB5C-3EEB-4D62-B587-33635FCA5F07}" type="pres">
      <dgm:prSet presAssocID="{68AB0B50-E82F-459C-984B-6EB6F61324C7}" presName="spacer" presStyleCnt="0"/>
      <dgm:spPr/>
    </dgm:pt>
    <dgm:pt modelId="{899ED301-47CE-4277-BFD4-BBB612AADC22}" type="pres">
      <dgm:prSet presAssocID="{9CD5FAA3-E834-4432-9320-828D63C171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2540E83-3A0C-46BE-AA39-C68A3D905AB5}" type="pres">
      <dgm:prSet presAssocID="{6054B7CC-9B65-4797-AB85-A4BEAA9AAAAE}" presName="spacer" presStyleCnt="0"/>
      <dgm:spPr/>
    </dgm:pt>
    <dgm:pt modelId="{1D90507E-BE35-49E4-929C-E69B6AAE74CD}" type="pres">
      <dgm:prSet presAssocID="{842E46D5-6D66-4E59-A621-8A43E377B3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111B41F-F3B7-45E4-8969-BC8677F63311}" type="pres">
      <dgm:prSet presAssocID="{95563980-4E26-469E-80C6-E5B8698CECF2}" presName="spacer" presStyleCnt="0"/>
      <dgm:spPr/>
    </dgm:pt>
    <dgm:pt modelId="{6F62CA6A-2417-41BA-B99A-22059E1EC0D6}" type="pres">
      <dgm:prSet presAssocID="{A003238F-1C93-4C7A-8C56-05256E3D78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72EC5D5-0A9E-434C-BF24-8DDFF074F358}" type="pres">
      <dgm:prSet presAssocID="{A4EDCE49-3417-4A1E-94C5-7C7FBCFCB16D}" presName="spacer" presStyleCnt="0"/>
      <dgm:spPr/>
    </dgm:pt>
    <dgm:pt modelId="{0A47BCBB-207D-46AD-9562-89A5F692364B}" type="pres">
      <dgm:prSet presAssocID="{839FB6B2-1D25-42A1-9DCB-29030A567AF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FCBD501-13FB-4B47-BF55-3B8625AE1F3B}" type="presOf" srcId="{842E46D5-6D66-4E59-A621-8A43E377B3FE}" destId="{1D90507E-BE35-49E4-929C-E69B6AAE74CD}" srcOrd="0" destOrd="0" presId="urn:microsoft.com/office/officeart/2005/8/layout/vList2"/>
    <dgm:cxn modelId="{5C10B112-4BF6-402A-A16C-F4B0EABFE261}" srcId="{6282B22D-42F9-4724-8F9B-E8772EB4B4A7}" destId="{839FB6B2-1D25-42A1-9DCB-29030A567AF4}" srcOrd="6" destOrd="0" parTransId="{9D78AF6C-F4E4-46EB-B8C6-AF47694EB342}" sibTransId="{92039630-BFAB-4468-9337-FE46736415C3}"/>
    <dgm:cxn modelId="{99937929-3123-44F4-9B00-27992CF97D74}" type="presOf" srcId="{839FB6B2-1D25-42A1-9DCB-29030A567AF4}" destId="{0A47BCBB-207D-46AD-9562-89A5F692364B}" srcOrd="0" destOrd="0" presId="urn:microsoft.com/office/officeart/2005/8/layout/vList2"/>
    <dgm:cxn modelId="{6ABBD46E-5409-4635-A2EF-F85A270B97D8}" type="presOf" srcId="{6282B22D-42F9-4724-8F9B-E8772EB4B4A7}" destId="{108C2EEF-ED48-4C5A-B9AE-341D2A8E5337}" srcOrd="0" destOrd="0" presId="urn:microsoft.com/office/officeart/2005/8/layout/vList2"/>
    <dgm:cxn modelId="{4E36E68B-6B07-4F04-BB95-6D84CD153200}" type="presOf" srcId="{9CD5FAA3-E834-4432-9320-828D63C1715F}" destId="{899ED301-47CE-4277-BFD4-BBB612AADC22}" srcOrd="0" destOrd="0" presId="urn:microsoft.com/office/officeart/2005/8/layout/vList2"/>
    <dgm:cxn modelId="{54D2428E-56FF-47E1-97A4-9B21B34CEB97}" type="presOf" srcId="{9A81D547-7F3C-4ADE-AC34-0EF97C21020D}" destId="{5520A980-C24E-4E70-BE8E-262ABC66466B}" srcOrd="0" destOrd="0" presId="urn:microsoft.com/office/officeart/2005/8/layout/vList2"/>
    <dgm:cxn modelId="{D8986E97-8883-48B2-B68C-87153D1DC9EA}" srcId="{6282B22D-42F9-4724-8F9B-E8772EB4B4A7}" destId="{8D109AEA-21BE-4F9B-9DFB-AFD6C31ED7D6}" srcOrd="2" destOrd="0" parTransId="{F8EBF562-A572-468B-9A86-BE8B4F600B0D}" sibTransId="{68AB0B50-E82F-459C-984B-6EB6F61324C7}"/>
    <dgm:cxn modelId="{CEF23F9A-7012-4CEB-9111-459EC4D31318}" type="presOf" srcId="{8D109AEA-21BE-4F9B-9DFB-AFD6C31ED7D6}" destId="{46F76782-3E00-4FDB-AC6B-7FAC6C0520D2}" srcOrd="0" destOrd="0" presId="urn:microsoft.com/office/officeart/2005/8/layout/vList2"/>
    <dgm:cxn modelId="{005232C0-783D-421C-8D90-49253B673E69}" srcId="{6282B22D-42F9-4724-8F9B-E8772EB4B4A7}" destId="{EE445836-B01C-4064-A484-77E1F107C6E9}" srcOrd="1" destOrd="0" parTransId="{BFD52C0A-4E7E-43C7-8806-80E6B9708F6B}" sibTransId="{DA056623-AAC4-4929-9B11-C5C79A513B02}"/>
    <dgm:cxn modelId="{A1E2FFC0-932E-43D1-9CC1-C248332442F8}" type="presOf" srcId="{EE445836-B01C-4064-A484-77E1F107C6E9}" destId="{1F150926-2255-4ACD-97E0-FE3F64777BEA}" srcOrd="0" destOrd="0" presId="urn:microsoft.com/office/officeart/2005/8/layout/vList2"/>
    <dgm:cxn modelId="{C02C41CF-1F44-43D4-ADBC-CD70D9BC3B75}" srcId="{6282B22D-42F9-4724-8F9B-E8772EB4B4A7}" destId="{842E46D5-6D66-4E59-A621-8A43E377B3FE}" srcOrd="4" destOrd="0" parTransId="{8BA6BF1E-E7C7-4CE9-B265-FBA8EE089293}" sibTransId="{95563980-4E26-469E-80C6-E5B8698CECF2}"/>
    <dgm:cxn modelId="{3B537ED5-21EB-4BB9-AADE-9CDB531BE6AE}" srcId="{6282B22D-42F9-4724-8F9B-E8772EB4B4A7}" destId="{9A81D547-7F3C-4ADE-AC34-0EF97C21020D}" srcOrd="0" destOrd="0" parTransId="{87E328B2-C48C-4688-8E5C-891DCF1B6930}" sibTransId="{061CEEB8-D2A8-4A4F-BFB0-DCF7EEADF766}"/>
    <dgm:cxn modelId="{C3A1B7DC-CDC1-435F-91C8-D7D65327A60A}" srcId="{6282B22D-42F9-4724-8F9B-E8772EB4B4A7}" destId="{A003238F-1C93-4C7A-8C56-05256E3D782A}" srcOrd="5" destOrd="0" parTransId="{C7C3BB17-CAA1-41A2-A50C-55C8D5D59DBC}" sibTransId="{A4EDCE49-3417-4A1E-94C5-7C7FBCFCB16D}"/>
    <dgm:cxn modelId="{16C358E5-7A4C-4150-9D01-D327FC40017C}" type="presOf" srcId="{A003238F-1C93-4C7A-8C56-05256E3D782A}" destId="{6F62CA6A-2417-41BA-B99A-22059E1EC0D6}" srcOrd="0" destOrd="0" presId="urn:microsoft.com/office/officeart/2005/8/layout/vList2"/>
    <dgm:cxn modelId="{5CDECFFD-830D-40FE-982A-943D704E12FD}" srcId="{6282B22D-42F9-4724-8F9B-E8772EB4B4A7}" destId="{9CD5FAA3-E834-4432-9320-828D63C1715F}" srcOrd="3" destOrd="0" parTransId="{D2E06D38-A28F-4890-9A01-5BCDEF34E2CF}" sibTransId="{6054B7CC-9B65-4797-AB85-A4BEAA9AAAAE}"/>
    <dgm:cxn modelId="{A1210860-452C-4736-81BD-425BDB5DDAEE}" type="presParOf" srcId="{108C2EEF-ED48-4C5A-B9AE-341D2A8E5337}" destId="{5520A980-C24E-4E70-BE8E-262ABC66466B}" srcOrd="0" destOrd="0" presId="urn:microsoft.com/office/officeart/2005/8/layout/vList2"/>
    <dgm:cxn modelId="{E8916D28-6CA6-423E-ACA4-CE09A56762D6}" type="presParOf" srcId="{108C2EEF-ED48-4C5A-B9AE-341D2A8E5337}" destId="{A2E5610E-182E-42CA-8EBC-DE822C26F054}" srcOrd="1" destOrd="0" presId="urn:microsoft.com/office/officeart/2005/8/layout/vList2"/>
    <dgm:cxn modelId="{369EDA7D-985D-452E-9E3D-E0788289E698}" type="presParOf" srcId="{108C2EEF-ED48-4C5A-B9AE-341D2A8E5337}" destId="{1F150926-2255-4ACD-97E0-FE3F64777BEA}" srcOrd="2" destOrd="0" presId="urn:microsoft.com/office/officeart/2005/8/layout/vList2"/>
    <dgm:cxn modelId="{9B99A686-1245-4149-A677-C6B3A5F51D61}" type="presParOf" srcId="{108C2EEF-ED48-4C5A-B9AE-341D2A8E5337}" destId="{1886E02F-E526-45D9-80C0-2B99CC680A0F}" srcOrd="3" destOrd="0" presId="urn:microsoft.com/office/officeart/2005/8/layout/vList2"/>
    <dgm:cxn modelId="{08201B78-E1BF-449D-AEFA-6DC4D308CA17}" type="presParOf" srcId="{108C2EEF-ED48-4C5A-B9AE-341D2A8E5337}" destId="{46F76782-3E00-4FDB-AC6B-7FAC6C0520D2}" srcOrd="4" destOrd="0" presId="urn:microsoft.com/office/officeart/2005/8/layout/vList2"/>
    <dgm:cxn modelId="{777543AD-255B-4558-9FDC-49E88C2730F8}" type="presParOf" srcId="{108C2EEF-ED48-4C5A-B9AE-341D2A8E5337}" destId="{1EBDCB5C-3EEB-4D62-B587-33635FCA5F07}" srcOrd="5" destOrd="0" presId="urn:microsoft.com/office/officeart/2005/8/layout/vList2"/>
    <dgm:cxn modelId="{38A69616-FF2C-46C7-91C4-1654A175D7EB}" type="presParOf" srcId="{108C2EEF-ED48-4C5A-B9AE-341D2A8E5337}" destId="{899ED301-47CE-4277-BFD4-BBB612AADC22}" srcOrd="6" destOrd="0" presId="urn:microsoft.com/office/officeart/2005/8/layout/vList2"/>
    <dgm:cxn modelId="{F9267AB7-BC05-4B18-8BA4-BCE67E487898}" type="presParOf" srcId="{108C2EEF-ED48-4C5A-B9AE-341D2A8E5337}" destId="{F2540E83-3A0C-46BE-AA39-C68A3D905AB5}" srcOrd="7" destOrd="0" presId="urn:microsoft.com/office/officeart/2005/8/layout/vList2"/>
    <dgm:cxn modelId="{155C899F-2B64-47B8-A0F0-9142483D53BF}" type="presParOf" srcId="{108C2EEF-ED48-4C5A-B9AE-341D2A8E5337}" destId="{1D90507E-BE35-49E4-929C-E69B6AAE74CD}" srcOrd="8" destOrd="0" presId="urn:microsoft.com/office/officeart/2005/8/layout/vList2"/>
    <dgm:cxn modelId="{0697FA8E-7E18-44A4-B44D-CA3582D8A999}" type="presParOf" srcId="{108C2EEF-ED48-4C5A-B9AE-341D2A8E5337}" destId="{4111B41F-F3B7-45E4-8969-BC8677F63311}" srcOrd="9" destOrd="0" presId="urn:microsoft.com/office/officeart/2005/8/layout/vList2"/>
    <dgm:cxn modelId="{E310C87A-6BA0-44EF-93C8-6E246C4DA0AF}" type="presParOf" srcId="{108C2EEF-ED48-4C5A-B9AE-341D2A8E5337}" destId="{6F62CA6A-2417-41BA-B99A-22059E1EC0D6}" srcOrd="10" destOrd="0" presId="urn:microsoft.com/office/officeart/2005/8/layout/vList2"/>
    <dgm:cxn modelId="{92C3A7D2-4A68-4926-B2EA-3AD8FCEC8F49}" type="presParOf" srcId="{108C2EEF-ED48-4C5A-B9AE-341D2A8E5337}" destId="{672EC5D5-0A9E-434C-BF24-8DDFF074F358}" srcOrd="11" destOrd="0" presId="urn:microsoft.com/office/officeart/2005/8/layout/vList2"/>
    <dgm:cxn modelId="{05D92E8E-E4CB-4DBF-85F3-131E9EF55A04}" type="presParOf" srcId="{108C2EEF-ED48-4C5A-B9AE-341D2A8E5337}" destId="{0A47BCBB-207D-46AD-9562-89A5F692364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902FF9-5433-430D-B10B-72D060DC19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C69720-11EC-418B-8AAC-2E856F10E091}">
      <dgm:prSet custT="1"/>
      <dgm:spPr/>
      <dgm:t>
        <a:bodyPr/>
        <a:lstStyle/>
        <a:p>
          <a:pPr algn="ctr"/>
          <a:r>
            <a:rPr lang="pt-BR" sz="1600" dirty="0"/>
            <a:t>Dinâmica Demográfica = Janela de oportunidade industrial </a:t>
          </a:r>
          <a:br>
            <a:rPr lang="pt-BR" sz="1600" dirty="0"/>
          </a:br>
          <a:r>
            <a:rPr lang="pt-BR" sz="1600" dirty="0"/>
            <a:t>(</a:t>
          </a:r>
          <a:r>
            <a:rPr lang="pt-BR" sz="1600" dirty="0" err="1"/>
            <a:t>Reinert</a:t>
          </a:r>
          <a:r>
            <a:rPr lang="pt-BR" sz="1600" dirty="0"/>
            <a:t>, 2016)</a:t>
          </a:r>
        </a:p>
      </dgm:t>
    </dgm:pt>
    <dgm:pt modelId="{49A8D10B-21EB-4AC4-A84A-223E15205DEC}" type="par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5E2BEA73-C81F-4778-BDD3-0BD3E62F5DA2}" type="sib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B85C94B7-4402-4324-A4FA-E2B1BA5A07EB}">
      <dgm:prSet custT="1"/>
      <dgm:spPr/>
      <dgm:t>
        <a:bodyPr/>
        <a:lstStyle/>
        <a:p>
          <a:pPr algn="ctr"/>
          <a:r>
            <a:rPr lang="pt-BR" sz="1600" dirty="0"/>
            <a:t>As políticas públicas incentivam a </a:t>
          </a:r>
          <a:r>
            <a:rPr lang="pt-BR" sz="1600" dirty="0" err="1"/>
            <a:t>re-industrialização</a:t>
          </a:r>
          <a:r>
            <a:rPr lang="pt-BR" sz="1600" dirty="0"/>
            <a:t> nos campos da saúde e do cuidado, aproveitando a dinâmica demográfica </a:t>
          </a:r>
          <a:br>
            <a:rPr lang="pt-BR" sz="1600" dirty="0"/>
          </a:br>
          <a:r>
            <a:rPr lang="pt-BR" sz="1600" dirty="0"/>
            <a:t>(HM </a:t>
          </a:r>
          <a:r>
            <a:rPr lang="pt-BR" sz="1600" dirty="0" err="1"/>
            <a:t>Goverment</a:t>
          </a:r>
          <a:r>
            <a:rPr lang="pt-BR" sz="1600" dirty="0"/>
            <a:t>, 2017)</a:t>
          </a:r>
        </a:p>
      </dgm:t>
    </dgm:pt>
    <dgm:pt modelId="{AF248BBE-2AD2-45B7-AAB2-B7C013B580B4}" type="par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2137F401-2870-4A9C-8BEA-5134506A3C71}" type="sib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F8FF38E7-63A5-4128-87C4-1E16D0B23001}">
      <dgm:prSet custT="1"/>
      <dgm:spPr/>
      <dgm:t>
        <a:bodyPr/>
        <a:lstStyle/>
        <a:p>
          <a:pPr algn="ctr"/>
          <a:r>
            <a:rPr lang="pt-BR" sz="1600" dirty="0" err="1"/>
            <a:t>Gerontecnologia</a:t>
          </a:r>
          <a:r>
            <a:rPr lang="pt-BR" sz="1600" dirty="0"/>
            <a:t> como ferramenta de promoção de crescimento econômico social sustentável, alavancada pelas oportunidades da dinâmica demográfica</a:t>
          </a:r>
        </a:p>
      </dgm:t>
    </dgm:pt>
    <dgm:pt modelId="{EAD850FC-16C5-40DE-B8BA-120F2338A090}" type="par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310AB781-DF56-45B7-885F-5F71DFFE94D6}" type="sib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0777933A-3D5E-408A-B08B-54EB564D9559}" type="pres">
      <dgm:prSet presAssocID="{CF902FF9-5433-430D-B10B-72D060DC192A}" presName="linear" presStyleCnt="0">
        <dgm:presLayoutVars>
          <dgm:animLvl val="lvl"/>
          <dgm:resizeHandles val="exact"/>
        </dgm:presLayoutVars>
      </dgm:prSet>
      <dgm:spPr/>
    </dgm:pt>
    <dgm:pt modelId="{53E4ABA9-4D86-4AFF-81A4-7586769B7FDD}" type="pres">
      <dgm:prSet presAssocID="{8CC69720-11EC-418B-8AAC-2E856F10E0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FD2DB4-E82C-4665-80F5-9E4DCE613B26}" type="pres">
      <dgm:prSet presAssocID="{5E2BEA73-C81F-4778-BDD3-0BD3E62F5DA2}" presName="spacer" presStyleCnt="0"/>
      <dgm:spPr/>
    </dgm:pt>
    <dgm:pt modelId="{5A3E1836-95BB-4966-8A9F-85B00B451897}" type="pres">
      <dgm:prSet presAssocID="{B85C94B7-4402-4324-A4FA-E2B1BA5A07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B3C15EB-BC4D-4F0E-823C-3BBF369E9EAE}" type="pres">
      <dgm:prSet presAssocID="{2137F401-2870-4A9C-8BEA-5134506A3C71}" presName="spacer" presStyleCnt="0"/>
      <dgm:spPr/>
    </dgm:pt>
    <dgm:pt modelId="{D559F2FA-3D08-4429-A4E4-4E4ADCC356C4}" type="pres">
      <dgm:prSet presAssocID="{F8FF38E7-63A5-4128-87C4-1E16D0B2300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931208-FFD9-48A2-9D00-5F9D411094BF}" srcId="{CF902FF9-5433-430D-B10B-72D060DC192A}" destId="{B85C94B7-4402-4324-A4FA-E2B1BA5A07EB}" srcOrd="1" destOrd="0" parTransId="{AF248BBE-2AD2-45B7-AAB2-B7C013B580B4}" sibTransId="{2137F401-2870-4A9C-8BEA-5134506A3C71}"/>
    <dgm:cxn modelId="{B6B91D0D-18BE-4846-8323-186F71506107}" type="presOf" srcId="{CF902FF9-5433-430D-B10B-72D060DC192A}" destId="{0777933A-3D5E-408A-B08B-54EB564D9559}" srcOrd="0" destOrd="0" presId="urn:microsoft.com/office/officeart/2005/8/layout/vList2"/>
    <dgm:cxn modelId="{27141C61-3B16-4B56-8EE1-56CD4FC42193}" srcId="{CF902FF9-5433-430D-B10B-72D060DC192A}" destId="{8CC69720-11EC-418B-8AAC-2E856F10E091}" srcOrd="0" destOrd="0" parTransId="{49A8D10B-21EB-4AC4-A84A-223E15205DEC}" sibTransId="{5E2BEA73-C81F-4778-BDD3-0BD3E62F5DA2}"/>
    <dgm:cxn modelId="{BC03914C-B37B-4F78-98D7-3929EB6B5DA4}" type="presOf" srcId="{B85C94B7-4402-4324-A4FA-E2B1BA5A07EB}" destId="{5A3E1836-95BB-4966-8A9F-85B00B451897}" srcOrd="0" destOrd="0" presId="urn:microsoft.com/office/officeart/2005/8/layout/vList2"/>
    <dgm:cxn modelId="{AA1F6C74-0280-4047-9F98-5339A0FE5ED0}" srcId="{CF902FF9-5433-430D-B10B-72D060DC192A}" destId="{F8FF38E7-63A5-4128-87C4-1E16D0B23001}" srcOrd="2" destOrd="0" parTransId="{EAD850FC-16C5-40DE-B8BA-120F2338A090}" sibTransId="{310AB781-DF56-45B7-885F-5F71DFFE94D6}"/>
    <dgm:cxn modelId="{71DE1AA6-5249-4EA1-9836-30DB13E5F461}" type="presOf" srcId="{F8FF38E7-63A5-4128-87C4-1E16D0B23001}" destId="{D559F2FA-3D08-4429-A4E4-4E4ADCC356C4}" srcOrd="0" destOrd="0" presId="urn:microsoft.com/office/officeart/2005/8/layout/vList2"/>
    <dgm:cxn modelId="{8EA01FC3-139F-4CDD-B280-468BA6EC6CF5}" type="presOf" srcId="{8CC69720-11EC-418B-8AAC-2E856F10E091}" destId="{53E4ABA9-4D86-4AFF-81A4-7586769B7FDD}" srcOrd="0" destOrd="0" presId="urn:microsoft.com/office/officeart/2005/8/layout/vList2"/>
    <dgm:cxn modelId="{A89227E6-F79D-40BC-8F07-8AB0B074237A}" type="presParOf" srcId="{0777933A-3D5E-408A-B08B-54EB564D9559}" destId="{53E4ABA9-4D86-4AFF-81A4-7586769B7FDD}" srcOrd="0" destOrd="0" presId="urn:microsoft.com/office/officeart/2005/8/layout/vList2"/>
    <dgm:cxn modelId="{12063358-9A36-48EC-B322-0153804B2CD2}" type="presParOf" srcId="{0777933A-3D5E-408A-B08B-54EB564D9559}" destId="{ADFD2DB4-E82C-4665-80F5-9E4DCE613B26}" srcOrd="1" destOrd="0" presId="urn:microsoft.com/office/officeart/2005/8/layout/vList2"/>
    <dgm:cxn modelId="{63513E3B-CB4C-4DC1-813B-5AB2BCBBF184}" type="presParOf" srcId="{0777933A-3D5E-408A-B08B-54EB564D9559}" destId="{5A3E1836-95BB-4966-8A9F-85B00B451897}" srcOrd="2" destOrd="0" presId="urn:microsoft.com/office/officeart/2005/8/layout/vList2"/>
    <dgm:cxn modelId="{683F1B67-4BD3-4BFB-8BB8-03AAC1033485}" type="presParOf" srcId="{0777933A-3D5E-408A-B08B-54EB564D9559}" destId="{4B3C15EB-BC4D-4F0E-823C-3BBF369E9EAE}" srcOrd="3" destOrd="0" presId="urn:microsoft.com/office/officeart/2005/8/layout/vList2"/>
    <dgm:cxn modelId="{179CA1DC-750B-405C-AB3F-31E47E079711}" type="presParOf" srcId="{0777933A-3D5E-408A-B08B-54EB564D9559}" destId="{D559F2FA-3D08-4429-A4E4-4E4ADCC356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61481-2FE1-43DD-9C1F-56E66F4B159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0D047B-6494-41E7-9969-CD32B47B6333}">
      <dgm:prSet custT="1"/>
      <dgm:spPr/>
      <dgm:t>
        <a:bodyPr/>
        <a:lstStyle/>
        <a:p>
          <a:pPr algn="ctr"/>
          <a:r>
            <a:rPr lang="pt-BR" sz="1800" dirty="0"/>
            <a:t>Matriz econômica voltada para o mercado de commodities</a:t>
          </a:r>
        </a:p>
      </dgm:t>
    </dgm:pt>
    <dgm:pt modelId="{69CF2A57-BE50-4EA3-835A-CCD043CB09D8}" type="par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77138413-61D6-4762-B20C-447707E1DEC0}" type="sib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CD257D69-2FE8-4452-A0F2-E99A889FDA09}">
      <dgm:prSet custT="1"/>
      <dgm:spPr/>
      <dgm:t>
        <a:bodyPr/>
        <a:lstStyle/>
        <a:p>
          <a:pPr algn="ctr"/>
          <a:r>
            <a:rPr lang="pt-BR" sz="1800"/>
            <a:t>Cultura econômica patriarcal-mercantilista</a:t>
          </a:r>
        </a:p>
      </dgm:t>
    </dgm:pt>
    <dgm:pt modelId="{2BCD23F9-9238-4CB0-A3BE-78BA9A5C2D12}" type="par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936BB004-D7A1-425B-B312-29728F66B0E3}" type="sib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5B0FC639-5E3C-441D-9D85-B2CABD01E8E8}">
      <dgm:prSet custT="1"/>
      <dgm:spPr/>
      <dgm:t>
        <a:bodyPr/>
        <a:lstStyle/>
        <a:p>
          <a:pPr algn="ctr"/>
          <a:r>
            <a:rPr lang="pt-BR" sz="1800" dirty="0"/>
            <a:t>Pouco incentivo ao desenvolvimento de pesquisa, ciência e tecnologia</a:t>
          </a:r>
        </a:p>
      </dgm:t>
    </dgm:pt>
    <dgm:pt modelId="{3AE0FBE6-34EE-4995-A850-6D411C50D792}" type="par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72C7779E-55AA-4C26-BA8D-ED251536CE5C}" type="sib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E90A0D23-92F8-4FBF-B139-C117442B9C68}">
      <dgm:prSet custT="1"/>
      <dgm:spPr/>
      <dgm:t>
        <a:bodyPr/>
        <a:lstStyle/>
        <a:p>
          <a:pPr algn="ctr"/>
          <a:r>
            <a:rPr lang="pt-BR" sz="1800"/>
            <a:t>Importação de tecnologia desestimula empreendedorismo inovativo</a:t>
          </a:r>
        </a:p>
      </dgm:t>
    </dgm:pt>
    <dgm:pt modelId="{57481085-F5A2-4805-8704-692EFDAA1851}" type="par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595FCC5C-F8A2-40D8-960A-79E52D476A5B}" type="sib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6596F62C-5604-482E-B766-F5777F596496}" type="pres">
      <dgm:prSet presAssocID="{CCB61481-2FE1-43DD-9C1F-56E66F4B1598}" presName="linear" presStyleCnt="0">
        <dgm:presLayoutVars>
          <dgm:animLvl val="lvl"/>
          <dgm:resizeHandles val="exact"/>
        </dgm:presLayoutVars>
      </dgm:prSet>
      <dgm:spPr/>
    </dgm:pt>
    <dgm:pt modelId="{18D14A4F-D372-431B-B4D8-4EFF132FC2F3}" type="pres">
      <dgm:prSet presAssocID="{090D047B-6494-41E7-9969-CD32B47B63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D05873-7731-455F-9D38-C0026D3B1F8A}" type="pres">
      <dgm:prSet presAssocID="{77138413-61D6-4762-B20C-447707E1DEC0}" presName="spacer" presStyleCnt="0"/>
      <dgm:spPr/>
    </dgm:pt>
    <dgm:pt modelId="{A833FF31-0B07-4CFF-BD1D-52BAD007BE1C}" type="pres">
      <dgm:prSet presAssocID="{CD257D69-2FE8-4452-A0F2-E99A889FDA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F11A204-1C5D-4C17-B942-4FDAA589101B}" type="pres">
      <dgm:prSet presAssocID="{936BB004-D7A1-425B-B312-29728F66B0E3}" presName="spacer" presStyleCnt="0"/>
      <dgm:spPr/>
    </dgm:pt>
    <dgm:pt modelId="{A6F7B234-E452-44F8-BA9B-EB20D614D0F7}" type="pres">
      <dgm:prSet presAssocID="{5B0FC639-5E3C-441D-9D85-B2CABD01E8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51A513-ED58-4001-B162-332DE19086E6}" type="pres">
      <dgm:prSet presAssocID="{72C7779E-55AA-4C26-BA8D-ED251536CE5C}" presName="spacer" presStyleCnt="0"/>
      <dgm:spPr/>
    </dgm:pt>
    <dgm:pt modelId="{A5A5ACF9-E215-4573-AACC-0A69ED914145}" type="pres">
      <dgm:prSet presAssocID="{E90A0D23-92F8-4FBF-B139-C117442B9C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5D8607-550F-4873-9D27-24BD0871D3BE}" type="presOf" srcId="{E90A0D23-92F8-4FBF-B139-C117442B9C68}" destId="{A5A5ACF9-E215-4573-AACC-0A69ED914145}" srcOrd="0" destOrd="0" presId="urn:microsoft.com/office/officeart/2005/8/layout/vList2"/>
    <dgm:cxn modelId="{DBBA6F26-B1D0-4571-B8BB-3FE462A72957}" type="presOf" srcId="{5B0FC639-5E3C-441D-9D85-B2CABD01E8E8}" destId="{A6F7B234-E452-44F8-BA9B-EB20D614D0F7}" srcOrd="0" destOrd="0" presId="urn:microsoft.com/office/officeart/2005/8/layout/vList2"/>
    <dgm:cxn modelId="{EC1A224B-18F5-4474-8F8D-2DAC213BF523}" type="presOf" srcId="{CCB61481-2FE1-43DD-9C1F-56E66F4B1598}" destId="{6596F62C-5604-482E-B766-F5777F596496}" srcOrd="0" destOrd="0" presId="urn:microsoft.com/office/officeart/2005/8/layout/vList2"/>
    <dgm:cxn modelId="{26CC3286-9D09-4012-925B-AEDE3BC85FBC}" srcId="{CCB61481-2FE1-43DD-9C1F-56E66F4B1598}" destId="{090D047B-6494-41E7-9969-CD32B47B6333}" srcOrd="0" destOrd="0" parTransId="{69CF2A57-BE50-4EA3-835A-CCD043CB09D8}" sibTransId="{77138413-61D6-4762-B20C-447707E1DEC0}"/>
    <dgm:cxn modelId="{30D5228C-36EF-4F39-8662-93E31CEFFEC5}" srcId="{CCB61481-2FE1-43DD-9C1F-56E66F4B1598}" destId="{CD257D69-2FE8-4452-A0F2-E99A889FDA09}" srcOrd="1" destOrd="0" parTransId="{2BCD23F9-9238-4CB0-A3BE-78BA9A5C2D12}" sibTransId="{936BB004-D7A1-425B-B312-29728F66B0E3}"/>
    <dgm:cxn modelId="{C38FE6CC-002C-420F-BE4C-24F63129CA1D}" type="presOf" srcId="{CD257D69-2FE8-4452-A0F2-E99A889FDA09}" destId="{A833FF31-0B07-4CFF-BD1D-52BAD007BE1C}" srcOrd="0" destOrd="0" presId="urn:microsoft.com/office/officeart/2005/8/layout/vList2"/>
    <dgm:cxn modelId="{33F362CF-BB72-4AF5-91F2-0BC83E5FAA9A}" srcId="{CCB61481-2FE1-43DD-9C1F-56E66F4B1598}" destId="{E90A0D23-92F8-4FBF-B139-C117442B9C68}" srcOrd="3" destOrd="0" parTransId="{57481085-F5A2-4805-8704-692EFDAA1851}" sibTransId="{595FCC5C-F8A2-40D8-960A-79E52D476A5B}"/>
    <dgm:cxn modelId="{694086D4-C550-4384-8812-37B0BB291AF5}" srcId="{CCB61481-2FE1-43DD-9C1F-56E66F4B1598}" destId="{5B0FC639-5E3C-441D-9D85-B2CABD01E8E8}" srcOrd="2" destOrd="0" parTransId="{3AE0FBE6-34EE-4995-A850-6D411C50D792}" sibTransId="{72C7779E-55AA-4C26-BA8D-ED251536CE5C}"/>
    <dgm:cxn modelId="{C058C7EE-4DC6-4BE9-9230-62FBFA6B9787}" type="presOf" srcId="{090D047B-6494-41E7-9969-CD32B47B6333}" destId="{18D14A4F-D372-431B-B4D8-4EFF132FC2F3}" srcOrd="0" destOrd="0" presId="urn:microsoft.com/office/officeart/2005/8/layout/vList2"/>
    <dgm:cxn modelId="{8B5E69B0-2B19-453B-AB0A-1224E7CB034E}" type="presParOf" srcId="{6596F62C-5604-482E-B766-F5777F596496}" destId="{18D14A4F-D372-431B-B4D8-4EFF132FC2F3}" srcOrd="0" destOrd="0" presId="urn:microsoft.com/office/officeart/2005/8/layout/vList2"/>
    <dgm:cxn modelId="{EC5CF5D0-B464-4FEC-9ACF-2BF83CAFE8E3}" type="presParOf" srcId="{6596F62C-5604-482E-B766-F5777F596496}" destId="{4FD05873-7731-455F-9D38-C0026D3B1F8A}" srcOrd="1" destOrd="0" presId="urn:microsoft.com/office/officeart/2005/8/layout/vList2"/>
    <dgm:cxn modelId="{36DA4D2E-86C9-4503-AF66-64DA9B039028}" type="presParOf" srcId="{6596F62C-5604-482E-B766-F5777F596496}" destId="{A833FF31-0B07-4CFF-BD1D-52BAD007BE1C}" srcOrd="2" destOrd="0" presId="urn:microsoft.com/office/officeart/2005/8/layout/vList2"/>
    <dgm:cxn modelId="{18ED4AF9-AC54-4C7E-8630-9982D2C9714F}" type="presParOf" srcId="{6596F62C-5604-482E-B766-F5777F596496}" destId="{AF11A204-1C5D-4C17-B942-4FDAA589101B}" srcOrd="3" destOrd="0" presId="urn:microsoft.com/office/officeart/2005/8/layout/vList2"/>
    <dgm:cxn modelId="{74DD5DE4-6935-4D9F-8DB5-D231588D0A50}" type="presParOf" srcId="{6596F62C-5604-482E-B766-F5777F596496}" destId="{A6F7B234-E452-44F8-BA9B-EB20D614D0F7}" srcOrd="4" destOrd="0" presId="urn:microsoft.com/office/officeart/2005/8/layout/vList2"/>
    <dgm:cxn modelId="{76A67C3C-A194-43C8-ADAD-0F6677EFF458}" type="presParOf" srcId="{6596F62C-5604-482E-B766-F5777F596496}" destId="{4251A513-ED58-4001-B162-332DE19086E6}" srcOrd="5" destOrd="0" presId="urn:microsoft.com/office/officeart/2005/8/layout/vList2"/>
    <dgm:cxn modelId="{A87A3D20-94FA-4DFA-B1C4-C61294EC4113}" type="presParOf" srcId="{6596F62C-5604-482E-B766-F5777F596496}" destId="{A5A5ACF9-E215-4573-AACC-0A69ED91414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133D-6A7D-46B6-9742-1F01A1522154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143DB2F-6090-4CF0-8EB3-F3A389EA488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dirty="0"/>
            <a:t>Conhecimento</a:t>
          </a:r>
          <a:r>
            <a:rPr lang="pt-BR" sz="1600" dirty="0"/>
            <a:t> </a:t>
          </a:r>
        </a:p>
      </dgm:t>
    </dgm:pt>
    <dgm:pt modelId="{A02BBB87-866C-4B61-9048-408A81DF42A5}" type="par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E1C2EB52-D4CF-4863-BAE7-CA4606E534EA}" type="sib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84B290C5-D878-4475-8BB8-DF28AAB86908}">
      <dgm:prSet/>
      <dgm:spPr/>
      <dgm:t>
        <a:bodyPr anchor="t"/>
        <a:lstStyle/>
        <a:p>
          <a:pPr marL="0" indent="0" algn="ctr">
            <a:buNone/>
          </a:pPr>
          <a:r>
            <a:rPr lang="pt-BR" sz="1200" dirty="0"/>
            <a:t>Estimular o conhecimento dos saberes interdisciplinares do envelhecimento humano</a:t>
          </a:r>
        </a:p>
      </dgm:t>
    </dgm:pt>
    <dgm:pt modelId="{39983F45-5AE8-46D6-8533-884841BBA435}" type="par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9FEF30E2-C93D-45D1-8D35-6BE223FC98D0}" type="sib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C47B0C56-1B73-4D1E-ACC2-F367F4EDB692}">
      <dgm:prSet custT="1"/>
      <dgm:spPr/>
      <dgm:t>
        <a:bodyPr anchor="t"/>
        <a:lstStyle/>
        <a:p>
          <a:pPr marL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</dgm:t>
    </dgm:pt>
    <dgm:pt modelId="{E442BBD3-9BC4-498F-9A14-5CBE13328FAA}" type="par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78A6FF18-3E43-4406-A44D-4AFCB24E0E4F}" type="sib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FB132A92-3E81-4FAA-B416-3E441B616312}">
      <dgm:prSet/>
      <dgm:spPr/>
      <dgm:t>
        <a:bodyPr anchor="t"/>
        <a:lstStyle/>
        <a:p>
          <a:pPr marL="0" algn="ctr"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gm:t>
    </dgm:pt>
    <dgm:pt modelId="{0F0D35AD-561B-4A9F-B2C8-C5C318C3BA80}" type="par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0C034989-B836-4740-A326-345B4AC794EF}" type="sib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CC129763-4DC0-4929-8C7C-BA85DA25F77F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</dgm:t>
    </dgm:pt>
    <dgm:pt modelId="{E0D156FF-AA1E-4044-BC73-D0BBDBBAB292}" type="par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9DCBAEB4-1B19-464A-867D-8929493473A9}" type="sib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7112CBC3-566B-4DEA-AD28-1E525F1E121F}">
      <dgm:prSet/>
      <dgm:spPr/>
      <dgm:t>
        <a:bodyPr anchor="t"/>
        <a:lstStyle/>
        <a:p>
          <a:pPr marL="0" indent="0" algn="ctr"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gm:t>
    </dgm:pt>
    <dgm:pt modelId="{72EE9B9F-D7A5-482F-9665-6E097A8D46A0}" type="par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FCC6DCA9-AF5A-4640-8FDE-E68B840A6320}" type="sib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E1889E0D-63B9-42BB-8732-4FED060A1BC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</dgm:t>
    </dgm:pt>
    <dgm:pt modelId="{21D71B7C-363A-4C03-93AA-522C38F4B5A2}" type="par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F449C081-D59D-4B12-8154-9B6E03A41956}" type="sib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1199AA04-BF6E-412D-A691-959C904D543E}">
      <dgm:prSet/>
      <dgm:spPr/>
      <dgm:t>
        <a:bodyPr anchor="t"/>
        <a:lstStyle/>
        <a:p>
          <a:pPr marL="0" indent="0" algn="ctr"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gm:t>
    </dgm:pt>
    <dgm:pt modelId="{23FD5AE9-832D-4D03-92CE-D7FD62D69DF1}" type="par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5A933E2D-0E98-40DB-897F-382486435870}" type="sib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D50064DF-D79D-48DE-A08E-F17F00585E26}" type="pres">
      <dgm:prSet presAssocID="{F20F133D-6A7D-46B6-9742-1F01A1522154}" presName="matrix" presStyleCnt="0">
        <dgm:presLayoutVars>
          <dgm:chMax val="1"/>
          <dgm:dir/>
          <dgm:resizeHandles val="exact"/>
        </dgm:presLayoutVars>
      </dgm:prSet>
      <dgm:spPr/>
    </dgm:pt>
    <dgm:pt modelId="{86C4BA4C-3973-4263-8DDE-1AA201A739A7}" type="pres">
      <dgm:prSet presAssocID="{F20F133D-6A7D-46B6-9742-1F01A1522154}" presName="diamond" presStyleLbl="bgShp" presStyleIdx="0" presStyleCnt="1"/>
      <dgm:spPr/>
    </dgm:pt>
    <dgm:pt modelId="{99BAC279-D4B3-4F6E-82CF-9D791149F323}" type="pres">
      <dgm:prSet presAssocID="{F20F133D-6A7D-46B6-9742-1F01A152215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86EACE-0116-48C9-A757-AE9FDC00DB2E}" type="pres">
      <dgm:prSet presAssocID="{F20F133D-6A7D-46B6-9742-1F01A152215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EFE36A-0065-404A-BA1E-E0F7FC4290FF}" type="pres">
      <dgm:prSet presAssocID="{F20F133D-6A7D-46B6-9742-1F01A152215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2016ED-8F86-49CD-B1BA-9731EC4F8F63}" type="pres">
      <dgm:prSet presAssocID="{F20F133D-6A7D-46B6-9742-1F01A152215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9DF815-B2F4-471C-BF8A-55D22C04931B}" type="presOf" srcId="{1199AA04-BF6E-412D-A691-959C904D543E}" destId="{A22016ED-8F86-49CD-B1BA-9731EC4F8F63}" srcOrd="0" destOrd="1" presId="urn:microsoft.com/office/officeart/2005/8/layout/matrix3"/>
    <dgm:cxn modelId="{163FC225-15A5-4322-81B2-FB7847F3C0AE}" type="presOf" srcId="{84B290C5-D878-4475-8BB8-DF28AAB86908}" destId="{99BAC279-D4B3-4F6E-82CF-9D791149F323}" srcOrd="0" destOrd="1" presId="urn:microsoft.com/office/officeart/2005/8/layout/matrix3"/>
    <dgm:cxn modelId="{2D355028-25D2-43A1-9080-35907A19F605}" srcId="{F20F133D-6A7D-46B6-9742-1F01A1522154}" destId="{CC129763-4DC0-4929-8C7C-BA85DA25F77F}" srcOrd="2" destOrd="0" parTransId="{E0D156FF-AA1E-4044-BC73-D0BBDBBAB292}" sibTransId="{9DCBAEB4-1B19-464A-867D-8929493473A9}"/>
    <dgm:cxn modelId="{6C3C4C29-FF38-4A4D-A433-E23C154A236E}" type="presOf" srcId="{F20F133D-6A7D-46B6-9742-1F01A1522154}" destId="{D50064DF-D79D-48DE-A08E-F17F00585E26}" srcOrd="0" destOrd="0" presId="urn:microsoft.com/office/officeart/2005/8/layout/matrix3"/>
    <dgm:cxn modelId="{767A5834-4B4F-4552-A0EB-C8509B23A8A5}" type="presOf" srcId="{C47B0C56-1B73-4D1E-ACC2-F367F4EDB692}" destId="{BF86EACE-0116-48C9-A757-AE9FDC00DB2E}" srcOrd="0" destOrd="0" presId="urn:microsoft.com/office/officeart/2005/8/layout/matrix3"/>
    <dgm:cxn modelId="{3BCFBB3F-32B3-4F94-896A-262CE17DDB2D}" type="presOf" srcId="{E1889E0D-63B9-42BB-8732-4FED060A1BCD}" destId="{A22016ED-8F86-49CD-B1BA-9731EC4F8F63}" srcOrd="0" destOrd="0" presId="urn:microsoft.com/office/officeart/2005/8/layout/matrix3"/>
    <dgm:cxn modelId="{726C0945-3D31-4BC6-9F03-A073EEE570B0}" srcId="{F20F133D-6A7D-46B6-9742-1F01A1522154}" destId="{C47B0C56-1B73-4D1E-ACC2-F367F4EDB692}" srcOrd="1" destOrd="0" parTransId="{E442BBD3-9BC4-498F-9A14-5CBE13328FAA}" sibTransId="{78A6FF18-3E43-4406-A44D-4AFCB24E0E4F}"/>
    <dgm:cxn modelId="{9043F467-F954-4CFE-945E-8D56B2B10E92}" srcId="{CC129763-4DC0-4929-8C7C-BA85DA25F77F}" destId="{7112CBC3-566B-4DEA-AD28-1E525F1E121F}" srcOrd="0" destOrd="0" parTransId="{72EE9B9F-D7A5-482F-9665-6E097A8D46A0}" sibTransId="{FCC6DCA9-AF5A-4640-8FDE-E68B840A6320}"/>
    <dgm:cxn modelId="{302DEB48-2E1E-4CAD-A0B2-3D79258898CE}" type="presOf" srcId="{FB132A92-3E81-4FAA-B416-3E441B616312}" destId="{BF86EACE-0116-48C9-A757-AE9FDC00DB2E}" srcOrd="0" destOrd="1" presId="urn:microsoft.com/office/officeart/2005/8/layout/matrix3"/>
    <dgm:cxn modelId="{2897DD70-1445-4BDA-BB2F-F52014C060A0}" srcId="{E1889E0D-63B9-42BB-8732-4FED060A1BCD}" destId="{1199AA04-BF6E-412D-A691-959C904D543E}" srcOrd="0" destOrd="0" parTransId="{23FD5AE9-832D-4D03-92CE-D7FD62D69DF1}" sibTransId="{5A933E2D-0E98-40DB-897F-382486435870}"/>
    <dgm:cxn modelId="{11A2138D-AB5F-46CA-863A-EB73950429FC}" type="presOf" srcId="{C143DB2F-6090-4CF0-8EB3-F3A389EA488D}" destId="{99BAC279-D4B3-4F6E-82CF-9D791149F323}" srcOrd="0" destOrd="0" presId="urn:microsoft.com/office/officeart/2005/8/layout/matrix3"/>
    <dgm:cxn modelId="{2EE98AA5-232F-44AE-AD3C-B2117CAF6DF7}" type="presOf" srcId="{7112CBC3-566B-4DEA-AD28-1E525F1E121F}" destId="{7FEFE36A-0065-404A-BA1E-E0F7FC4290FF}" srcOrd="0" destOrd="1" presId="urn:microsoft.com/office/officeart/2005/8/layout/matrix3"/>
    <dgm:cxn modelId="{93CFF0AB-E609-4A09-92CF-F0638B23D0DB}" srcId="{F20F133D-6A7D-46B6-9742-1F01A1522154}" destId="{E1889E0D-63B9-42BB-8732-4FED060A1BCD}" srcOrd="3" destOrd="0" parTransId="{21D71B7C-363A-4C03-93AA-522C38F4B5A2}" sibTransId="{F449C081-D59D-4B12-8154-9B6E03A41956}"/>
    <dgm:cxn modelId="{406313AC-DD01-4E5D-A33C-FAE4B637FAC8}" srcId="{F20F133D-6A7D-46B6-9742-1F01A1522154}" destId="{C143DB2F-6090-4CF0-8EB3-F3A389EA488D}" srcOrd="0" destOrd="0" parTransId="{A02BBB87-866C-4B61-9048-408A81DF42A5}" sibTransId="{E1C2EB52-D4CF-4863-BAE7-CA4606E534EA}"/>
    <dgm:cxn modelId="{27DBC2D5-55CA-45DE-BC78-6CE09130E54F}" type="presOf" srcId="{CC129763-4DC0-4929-8C7C-BA85DA25F77F}" destId="{7FEFE36A-0065-404A-BA1E-E0F7FC4290FF}" srcOrd="0" destOrd="0" presId="urn:microsoft.com/office/officeart/2005/8/layout/matrix3"/>
    <dgm:cxn modelId="{45255DF2-E618-465E-A4B3-CEA861A6401C}" srcId="{C47B0C56-1B73-4D1E-ACC2-F367F4EDB692}" destId="{FB132A92-3E81-4FAA-B416-3E441B616312}" srcOrd="0" destOrd="0" parTransId="{0F0D35AD-561B-4A9F-B2C8-C5C318C3BA80}" sibTransId="{0C034989-B836-4740-A326-345B4AC794EF}"/>
    <dgm:cxn modelId="{AE28D9F5-9B4C-471B-9889-A3B9468C6CD2}" srcId="{C143DB2F-6090-4CF0-8EB3-F3A389EA488D}" destId="{84B290C5-D878-4475-8BB8-DF28AAB86908}" srcOrd="0" destOrd="0" parTransId="{39983F45-5AE8-46D6-8533-884841BBA435}" sibTransId="{9FEF30E2-C93D-45D1-8D35-6BE223FC98D0}"/>
    <dgm:cxn modelId="{2CC3A7BC-35DD-4F28-A92C-F58EACD45D3A}" type="presParOf" srcId="{D50064DF-D79D-48DE-A08E-F17F00585E26}" destId="{86C4BA4C-3973-4263-8DDE-1AA201A739A7}" srcOrd="0" destOrd="0" presId="urn:microsoft.com/office/officeart/2005/8/layout/matrix3"/>
    <dgm:cxn modelId="{B53097EF-7D72-45C8-A705-AAB4C54539BE}" type="presParOf" srcId="{D50064DF-D79D-48DE-A08E-F17F00585E26}" destId="{99BAC279-D4B3-4F6E-82CF-9D791149F323}" srcOrd="1" destOrd="0" presId="urn:microsoft.com/office/officeart/2005/8/layout/matrix3"/>
    <dgm:cxn modelId="{613364D5-98A1-439C-974D-8429259436A6}" type="presParOf" srcId="{D50064DF-D79D-48DE-A08E-F17F00585E26}" destId="{BF86EACE-0116-48C9-A757-AE9FDC00DB2E}" srcOrd="2" destOrd="0" presId="urn:microsoft.com/office/officeart/2005/8/layout/matrix3"/>
    <dgm:cxn modelId="{0EB7C986-8112-463B-97BE-0DA34FB133DC}" type="presParOf" srcId="{D50064DF-D79D-48DE-A08E-F17F00585E26}" destId="{7FEFE36A-0065-404A-BA1E-E0F7FC4290FF}" srcOrd="3" destOrd="0" presId="urn:microsoft.com/office/officeart/2005/8/layout/matrix3"/>
    <dgm:cxn modelId="{1F8F8F46-CB65-424F-9791-DE048C908889}" type="presParOf" srcId="{D50064DF-D79D-48DE-A08E-F17F00585E26}" destId="{A22016ED-8F86-49CD-B1BA-9731EC4F8F6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9BCB4-2A6D-4DE0-A6C9-C44D4ACCA399}">
      <dsp:nvSpPr>
        <dsp:cNvPr id="0" name=""/>
        <dsp:cNvSpPr/>
      </dsp:nvSpPr>
      <dsp:spPr>
        <a:xfrm>
          <a:off x="0" y="45559"/>
          <a:ext cx="86868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1970 – Japão</a:t>
          </a:r>
        </a:p>
      </dsp:txBody>
      <dsp:txXfrm>
        <a:off x="38381" y="83940"/>
        <a:ext cx="8610038" cy="709478"/>
      </dsp:txXfrm>
    </dsp:sp>
    <dsp:sp modelId="{60A17AD0-A160-48CE-BAC5-FAB7A4D2732E}">
      <dsp:nvSpPr>
        <dsp:cNvPr id="0" name=""/>
        <dsp:cNvSpPr/>
      </dsp:nvSpPr>
      <dsp:spPr>
        <a:xfrm>
          <a:off x="0" y="831799"/>
          <a:ext cx="8686800" cy="121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Conceito cunhado pela área de marketing, no Japão, em relação a ampliação do mercado consumidor das pessoas com mais de 60 anos</a:t>
          </a:r>
        </a:p>
      </dsp:txBody>
      <dsp:txXfrm>
        <a:off x="0" y="831799"/>
        <a:ext cx="8686800" cy="1217160"/>
      </dsp:txXfrm>
    </dsp:sp>
    <dsp:sp modelId="{D635CF51-265F-4776-B0DF-061903CBA902}">
      <dsp:nvSpPr>
        <dsp:cNvPr id="0" name=""/>
        <dsp:cNvSpPr/>
      </dsp:nvSpPr>
      <dsp:spPr>
        <a:xfrm>
          <a:off x="0" y="2048960"/>
          <a:ext cx="86868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2014 - Comissão Europeia - Oxford Economics</a:t>
          </a:r>
        </a:p>
      </dsp:txBody>
      <dsp:txXfrm>
        <a:off x="38381" y="2087341"/>
        <a:ext cx="8610038" cy="709478"/>
      </dsp:txXfrm>
    </dsp:sp>
    <dsp:sp modelId="{B5FAA4F9-BE43-49F9-8FDD-26DB7F92BEE8}">
      <dsp:nvSpPr>
        <dsp:cNvPr id="0" name=""/>
        <dsp:cNvSpPr/>
      </dsp:nvSpPr>
      <dsp:spPr>
        <a:xfrm>
          <a:off x="0" y="2835200"/>
          <a:ext cx="8686800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sp:txBody>
      <dsp:txXfrm>
        <a:off x="0" y="2835200"/>
        <a:ext cx="8686800" cy="19706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F4B5A-8878-4118-9AC2-BB1CF535BBAF}">
      <dsp:nvSpPr>
        <dsp:cNvPr id="0" name=""/>
        <dsp:cNvSpPr/>
      </dsp:nvSpPr>
      <dsp:spPr>
        <a:xfrm>
          <a:off x="808908" y="797625"/>
          <a:ext cx="5325272" cy="5325272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8067F1-A42B-46DC-88A1-6D1561C605EB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581914-3970-4FEA-9E03-A3B70167A24D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0"/>
            <a:gd name="adj2" fmla="val 54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72752E-7706-42DC-9876-1319CB8D64D6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16200000"/>
            <a:gd name="adj2" fmla="val 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5C43C5-0775-4A56-B6C1-94B127CEC359}">
      <dsp:nvSpPr>
        <dsp:cNvPr id="0" name=""/>
        <dsp:cNvSpPr/>
      </dsp:nvSpPr>
      <dsp:spPr>
        <a:xfrm>
          <a:off x="2279749" y="2234811"/>
          <a:ext cx="2450901" cy="245090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638675" y="2593737"/>
        <a:ext cx="1733049" cy="1733049"/>
      </dsp:txXfrm>
    </dsp:sp>
    <dsp:sp modelId="{48B61EEA-9D47-4C00-B941-060E0FBB2F76}">
      <dsp:nvSpPr>
        <dsp:cNvPr id="0" name=""/>
        <dsp:cNvSpPr/>
      </dsp:nvSpPr>
      <dsp:spPr>
        <a:xfrm>
          <a:off x="2647384" y="1573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Processo</a:t>
          </a:r>
        </a:p>
      </dsp:txBody>
      <dsp:txXfrm>
        <a:off x="2898632" y="252821"/>
        <a:ext cx="1213135" cy="1213135"/>
      </dsp:txXfrm>
    </dsp:sp>
    <dsp:sp modelId="{22ADD1C5-5AAE-4F80-825B-487D6609A1C9}">
      <dsp:nvSpPr>
        <dsp:cNvPr id="0" name=""/>
        <dsp:cNvSpPr/>
      </dsp:nvSpPr>
      <dsp:spPr>
        <a:xfrm>
          <a:off x="5248257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Método</a:t>
          </a:r>
        </a:p>
      </dsp:txBody>
      <dsp:txXfrm>
        <a:off x="5499505" y="2853694"/>
        <a:ext cx="1213135" cy="1213135"/>
      </dsp:txXfrm>
    </dsp:sp>
    <dsp:sp modelId="{7A0DAE68-0B83-4250-B7C6-2E73481BE5CF}">
      <dsp:nvSpPr>
        <dsp:cNvPr id="0" name=""/>
        <dsp:cNvSpPr/>
      </dsp:nvSpPr>
      <dsp:spPr>
        <a:xfrm>
          <a:off x="2647384" y="5203319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Ciência</a:t>
          </a:r>
        </a:p>
      </dsp:txBody>
      <dsp:txXfrm>
        <a:off x="2898632" y="5454567"/>
        <a:ext cx="1213135" cy="1213135"/>
      </dsp:txXfrm>
    </dsp:sp>
    <dsp:sp modelId="{FA89030A-A7F8-43DE-AF08-4A0553C8CA56}">
      <dsp:nvSpPr>
        <dsp:cNvPr id="0" name=""/>
        <dsp:cNvSpPr/>
      </dsp:nvSpPr>
      <dsp:spPr>
        <a:xfrm>
          <a:off x="46511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Inovação</a:t>
          </a:r>
        </a:p>
      </dsp:txBody>
      <dsp:txXfrm>
        <a:off x="297759" y="2853694"/>
        <a:ext cx="1213135" cy="1213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5400000">
          <a:off x="1572119" y="377238"/>
          <a:ext cx="2866417" cy="28285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“Sistema econômico que se concentra em equilibrar os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campos de produção e distribuição de bens e serviços, conforme a demanda de adultos mais velhos e mais jovens, mas de gerações já em envelhecimento” – ênfase na política industrial</a:t>
          </a:r>
        </a:p>
      </dsp:txBody>
      <dsp:txXfrm rot="-5400000">
        <a:off x="1591056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0" y="0"/>
          <a:ext cx="1591056" cy="35830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dirty="0" err="1"/>
            <a:t>Klimczuk</a:t>
          </a:r>
          <a:r>
            <a:rPr lang="pt-BR" sz="2100" b="1" kern="1200" dirty="0"/>
            <a:t> (2015)</a:t>
          </a:r>
          <a:endParaRPr lang="pt-BR" sz="2100" kern="1200" dirty="0"/>
        </a:p>
      </dsp:txBody>
      <dsp:txXfrm>
        <a:off x="77669" y="77669"/>
        <a:ext cx="1435718" cy="3427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16200000">
          <a:off x="-18936" y="377238"/>
          <a:ext cx="2866417" cy="282854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sp:txBody>
      <dsp:txXfrm rot="5400000">
        <a:off x="138079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2828544" y="0"/>
          <a:ext cx="1591056" cy="358302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Félix (2016)</a:t>
          </a:r>
          <a:endParaRPr lang="pt-BR" sz="2900" kern="1200" dirty="0"/>
        </a:p>
      </dsp:txBody>
      <dsp:txXfrm>
        <a:off x="2906213" y="77669"/>
        <a:ext cx="1435718" cy="3427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C982-0197-417F-BABB-EE0AF8D625B1}">
      <dsp:nvSpPr>
        <dsp:cNvPr id="0" name=""/>
        <dsp:cNvSpPr/>
      </dsp:nvSpPr>
      <dsp:spPr>
        <a:xfrm>
          <a:off x="0" y="1851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sp:txBody>
      <dsp:txXfrm>
        <a:off x="66824" y="251974"/>
        <a:ext cx="8553152" cy="1235252"/>
      </dsp:txXfrm>
    </dsp:sp>
    <dsp:sp modelId="{2D6F274D-8BEF-49BA-BB7F-76C622CD833E}">
      <dsp:nvSpPr>
        <dsp:cNvPr id="0" name=""/>
        <dsp:cNvSpPr/>
      </dsp:nvSpPr>
      <dsp:spPr>
        <a:xfrm>
          <a:off x="0" y="17412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Aumento da participação da mulher no mercado de trabalho e redução da natalidade diminuem a oferta de mão de obra para o cuidado de longa duração da pessoa idosa (Camarano, 2010)</a:t>
          </a:r>
        </a:p>
      </dsp:txBody>
      <dsp:txXfrm>
        <a:off x="66824" y="1808074"/>
        <a:ext cx="8553152" cy="1235252"/>
      </dsp:txXfrm>
    </dsp:sp>
    <dsp:sp modelId="{CE955F04-744A-413C-8F10-F71A1EABDA85}">
      <dsp:nvSpPr>
        <dsp:cNvPr id="0" name=""/>
        <dsp:cNvSpPr/>
      </dsp:nvSpPr>
      <dsp:spPr>
        <a:xfrm>
          <a:off x="0" y="32973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sp:txBody>
      <dsp:txXfrm>
        <a:off x="66824" y="3364174"/>
        <a:ext cx="8553152" cy="12352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9D9C4-DFEB-4B20-8A8E-C9C593ACAB1A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Mobilidade e acessibilidade inteligentes (</a:t>
          </a:r>
          <a:r>
            <a:rPr lang="pt-BR" sz="1200" kern="1200" dirty="0" err="1"/>
            <a:t>smart</a:t>
          </a:r>
          <a:r>
            <a:rPr lang="pt-BR" sz="1200" kern="1200" dirty="0"/>
            <a:t> </a:t>
          </a:r>
          <a:r>
            <a:rPr lang="pt-BR" sz="1200" kern="1200" dirty="0" err="1"/>
            <a:t>city</a:t>
          </a:r>
          <a:r>
            <a:rPr lang="pt-BR" sz="1200" kern="1200" dirty="0"/>
            <a:t>)</a:t>
          </a:r>
        </a:p>
      </dsp:txBody>
      <dsp:txXfrm>
        <a:off x="28329" y="69368"/>
        <a:ext cx="4191492" cy="523662"/>
      </dsp:txXfrm>
    </dsp:sp>
    <dsp:sp modelId="{54F1DED5-0785-4F45-A59F-00D6BA37638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Lazer e entretenimento eletônicos</a:t>
          </a:r>
        </a:p>
      </dsp:txBody>
      <dsp:txXfrm>
        <a:off x="28329" y="738968"/>
        <a:ext cx="4191492" cy="523662"/>
      </dsp:txXfrm>
    </dsp:sp>
    <dsp:sp modelId="{6F739A4E-2B79-492C-85CD-254B020CED08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Fitness</a:t>
          </a:r>
        </a:p>
      </dsp:txBody>
      <dsp:txXfrm>
        <a:off x="28329" y="1408568"/>
        <a:ext cx="4191492" cy="523662"/>
      </dsp:txXfrm>
    </dsp:sp>
    <dsp:sp modelId="{9580E2B2-DA20-4E96-A2FB-804C5C314C8B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Moda e roupas inteligentes</a:t>
          </a:r>
        </a:p>
      </dsp:txBody>
      <dsp:txXfrm>
        <a:off x="28329" y="2078168"/>
        <a:ext cx="4191492" cy="523662"/>
      </dsp:txXfrm>
    </dsp:sp>
    <dsp:sp modelId="{13B65E6A-D046-42D1-A886-6CF575E695A5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Serviços a domicílio</a:t>
          </a:r>
        </a:p>
      </dsp:txBody>
      <dsp:txXfrm>
        <a:off x="28329" y="2747768"/>
        <a:ext cx="4191492" cy="523662"/>
      </dsp:txXfrm>
    </dsp:sp>
    <dsp:sp modelId="{FF2DC747-1270-4738-9390-FCC033A851E2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Seguros e riscos</a:t>
          </a:r>
        </a:p>
      </dsp:txBody>
      <dsp:txXfrm>
        <a:off x="28329" y="3417369"/>
        <a:ext cx="4191492" cy="523662"/>
      </dsp:txXfrm>
    </dsp:sp>
    <dsp:sp modelId="{D9F554E4-D094-4C6D-9E28-82F985434777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Educação Econômica, poupança e investimento</a:t>
          </a:r>
        </a:p>
      </dsp:txBody>
      <dsp:txXfrm>
        <a:off x="28329" y="4086969"/>
        <a:ext cx="4191492" cy="523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980-C24E-4E70-BE8E-262ABC66466B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Tecnologia da Informação e Comunicação</a:t>
          </a:r>
        </a:p>
      </dsp:txBody>
      <dsp:txXfrm>
        <a:off x="28329" y="69368"/>
        <a:ext cx="4191492" cy="523662"/>
      </dsp:txXfrm>
    </dsp:sp>
    <dsp:sp modelId="{1F150926-2255-4ACD-97E0-FE3F64777BE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Casas Inteligentes (design de ambientes)</a:t>
          </a:r>
        </a:p>
      </dsp:txBody>
      <dsp:txXfrm>
        <a:off x="28329" y="738968"/>
        <a:ext cx="4191492" cy="523662"/>
      </dsp:txXfrm>
    </dsp:sp>
    <dsp:sp modelId="{46F76782-3E00-4FDB-AC6B-7FAC6C0520D2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Teleassistência</a:t>
          </a:r>
        </a:p>
      </dsp:txBody>
      <dsp:txXfrm>
        <a:off x="28329" y="1408568"/>
        <a:ext cx="4191492" cy="523662"/>
      </dsp:txXfrm>
    </dsp:sp>
    <dsp:sp modelId="{899ED301-47CE-4277-BFD4-BBB612AADC22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Equipamentos vestíveis (e-health)</a:t>
          </a:r>
        </a:p>
      </dsp:txBody>
      <dsp:txXfrm>
        <a:off x="28329" y="2078168"/>
        <a:ext cx="4191492" cy="523662"/>
      </dsp:txXfrm>
    </dsp:sp>
    <dsp:sp modelId="{1D90507E-BE35-49E4-929C-E69B6AAE74CD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Educação e cultura a distância</a:t>
          </a:r>
        </a:p>
      </dsp:txBody>
      <dsp:txXfrm>
        <a:off x="28329" y="2747768"/>
        <a:ext cx="4191492" cy="523662"/>
      </dsp:txXfrm>
    </dsp:sp>
    <dsp:sp modelId="{6F62CA6A-2417-41BA-B99A-22059E1EC0D6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Mídia eletrônica para promoção da saúde e autonomia</a:t>
          </a:r>
        </a:p>
      </dsp:txBody>
      <dsp:txXfrm>
        <a:off x="28329" y="3417369"/>
        <a:ext cx="4191492" cy="523662"/>
      </dsp:txXfrm>
    </dsp:sp>
    <dsp:sp modelId="{0A47BCBB-207D-46AD-9562-89A5F692364B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Robótica social</a:t>
          </a:r>
        </a:p>
      </dsp:txBody>
      <dsp:txXfrm>
        <a:off x="28329" y="4086969"/>
        <a:ext cx="4191492" cy="5236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4ABA9-4D86-4AFF-81A4-7586769B7FDD}">
      <dsp:nvSpPr>
        <dsp:cNvPr id="0" name=""/>
        <dsp:cNvSpPr/>
      </dsp:nvSpPr>
      <dsp:spPr>
        <a:xfrm>
          <a:off x="0" y="413299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Dinâmica Demográfica = Janela de oportunidade industrial </a:t>
          </a:r>
          <a:br>
            <a:rPr lang="pt-BR" sz="1600" kern="1200" dirty="0"/>
          </a:br>
          <a:r>
            <a:rPr lang="pt-BR" sz="1600" kern="1200" dirty="0"/>
            <a:t>(</a:t>
          </a:r>
          <a:r>
            <a:rPr lang="pt-BR" sz="1600" kern="1200" dirty="0" err="1"/>
            <a:t>Reinert</a:t>
          </a:r>
          <a:r>
            <a:rPr lang="pt-BR" sz="1600" kern="1200" dirty="0"/>
            <a:t>, 2016)</a:t>
          </a:r>
        </a:p>
      </dsp:txBody>
      <dsp:txXfrm>
        <a:off x="59399" y="472698"/>
        <a:ext cx="8568002" cy="1098002"/>
      </dsp:txXfrm>
    </dsp:sp>
    <dsp:sp modelId="{5A3E1836-95BB-4966-8A9F-85B00B451897}">
      <dsp:nvSpPr>
        <dsp:cNvPr id="0" name=""/>
        <dsp:cNvSpPr/>
      </dsp:nvSpPr>
      <dsp:spPr>
        <a:xfrm>
          <a:off x="0" y="1817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As políticas públicas incentivam a </a:t>
          </a:r>
          <a:r>
            <a:rPr lang="pt-BR" sz="1600" kern="1200" dirty="0" err="1"/>
            <a:t>re-industrialização</a:t>
          </a:r>
          <a:r>
            <a:rPr lang="pt-BR" sz="1600" kern="1200" dirty="0"/>
            <a:t> nos campos da saúde e do cuidado, aproveitando a dinâmica demográfica </a:t>
          </a:r>
          <a:br>
            <a:rPr lang="pt-BR" sz="1600" kern="1200" dirty="0"/>
          </a:br>
          <a:r>
            <a:rPr lang="pt-BR" sz="1600" kern="1200" dirty="0"/>
            <a:t>(HM </a:t>
          </a:r>
          <a:r>
            <a:rPr lang="pt-BR" sz="1600" kern="1200" dirty="0" err="1"/>
            <a:t>Goverment</a:t>
          </a:r>
          <a:r>
            <a:rPr lang="pt-BR" sz="1600" kern="1200" dirty="0"/>
            <a:t>, 2017)</a:t>
          </a:r>
        </a:p>
      </dsp:txBody>
      <dsp:txXfrm>
        <a:off x="59399" y="1876699"/>
        <a:ext cx="8568002" cy="1098002"/>
      </dsp:txXfrm>
    </dsp:sp>
    <dsp:sp modelId="{D559F2FA-3D08-4429-A4E4-4E4ADCC356C4}">
      <dsp:nvSpPr>
        <dsp:cNvPr id="0" name=""/>
        <dsp:cNvSpPr/>
      </dsp:nvSpPr>
      <dsp:spPr>
        <a:xfrm>
          <a:off x="0" y="3221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Gerontecnologia</a:t>
          </a:r>
          <a:r>
            <a:rPr lang="pt-BR" sz="1600" kern="1200" dirty="0"/>
            <a:t> como ferramenta de promoção de crescimento econômico social sustentável, alavancada pelas oportunidades da dinâmica demográfica</a:t>
          </a:r>
        </a:p>
      </dsp:txBody>
      <dsp:txXfrm>
        <a:off x="59399" y="3280699"/>
        <a:ext cx="8568002" cy="1098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14A4F-D372-431B-B4D8-4EFF132FC2F3}">
      <dsp:nvSpPr>
        <dsp:cNvPr id="0" name=""/>
        <dsp:cNvSpPr/>
      </dsp:nvSpPr>
      <dsp:spPr>
        <a:xfrm>
          <a:off x="0" y="390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Matriz econômica voltada para o mercado de commodities</a:t>
          </a:r>
        </a:p>
      </dsp:txBody>
      <dsp:txXfrm>
        <a:off x="52089" y="91118"/>
        <a:ext cx="8582622" cy="962862"/>
      </dsp:txXfrm>
    </dsp:sp>
    <dsp:sp modelId="{A833FF31-0B07-4CFF-BD1D-52BAD007BE1C}">
      <dsp:nvSpPr>
        <dsp:cNvPr id="0" name=""/>
        <dsp:cNvSpPr/>
      </dsp:nvSpPr>
      <dsp:spPr>
        <a:xfrm>
          <a:off x="0" y="12702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Cultura econômica patriarcal-mercantilista</a:t>
          </a:r>
        </a:p>
      </dsp:txBody>
      <dsp:txXfrm>
        <a:off x="52089" y="1322318"/>
        <a:ext cx="8582622" cy="962862"/>
      </dsp:txXfrm>
    </dsp:sp>
    <dsp:sp modelId="{A6F7B234-E452-44F8-BA9B-EB20D614D0F7}">
      <dsp:nvSpPr>
        <dsp:cNvPr id="0" name=""/>
        <dsp:cNvSpPr/>
      </dsp:nvSpPr>
      <dsp:spPr>
        <a:xfrm>
          <a:off x="0" y="25014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Pouco incentivo ao desenvolvimento de pesquisa, ciência e tecnologia</a:t>
          </a:r>
        </a:p>
      </dsp:txBody>
      <dsp:txXfrm>
        <a:off x="52089" y="2553519"/>
        <a:ext cx="8582622" cy="962862"/>
      </dsp:txXfrm>
    </dsp:sp>
    <dsp:sp modelId="{A5A5ACF9-E215-4573-AACC-0A69ED914145}">
      <dsp:nvSpPr>
        <dsp:cNvPr id="0" name=""/>
        <dsp:cNvSpPr/>
      </dsp:nvSpPr>
      <dsp:spPr>
        <a:xfrm>
          <a:off x="0" y="37326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Importação de tecnologia desestimula empreendedorismo inovativo</a:t>
          </a:r>
        </a:p>
      </dsp:txBody>
      <dsp:txXfrm>
        <a:off x="52089" y="3784719"/>
        <a:ext cx="8582622" cy="962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4BA4C-3973-4263-8DDE-1AA201A739A7}">
      <dsp:nvSpPr>
        <dsp:cNvPr id="0" name=""/>
        <dsp:cNvSpPr/>
      </dsp:nvSpPr>
      <dsp:spPr>
        <a:xfrm>
          <a:off x="1585951" y="0"/>
          <a:ext cx="6581698" cy="658169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BAC279-D4B3-4F6E-82CF-9D791149F323}">
      <dsp:nvSpPr>
        <dsp:cNvPr id="0" name=""/>
        <dsp:cNvSpPr/>
      </dsp:nvSpPr>
      <dsp:spPr>
        <a:xfrm>
          <a:off x="2211212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Conhecimento</a:t>
          </a:r>
          <a:r>
            <a:rPr lang="pt-BR" sz="1600" kern="1200" dirty="0"/>
            <a:t> 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conhecimento dos saberes interdisciplinares do envelhecimento humano</a:t>
          </a:r>
        </a:p>
      </dsp:txBody>
      <dsp:txXfrm>
        <a:off x="2336516" y="750565"/>
        <a:ext cx="2316254" cy="2316254"/>
      </dsp:txXfrm>
    </dsp:sp>
    <dsp:sp modelId="{BF86EACE-0116-48C9-A757-AE9FDC00DB2E}">
      <dsp:nvSpPr>
        <dsp:cNvPr id="0" name=""/>
        <dsp:cNvSpPr/>
      </dsp:nvSpPr>
      <dsp:spPr>
        <a:xfrm>
          <a:off x="4975525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  <a:p>
          <a:pPr marL="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sp:txBody>
      <dsp:txXfrm>
        <a:off x="5100829" y="750565"/>
        <a:ext cx="2316254" cy="2316254"/>
      </dsp:txXfrm>
    </dsp:sp>
    <dsp:sp modelId="{7FEFE36A-0065-404A-BA1E-E0F7FC4290FF}">
      <dsp:nvSpPr>
        <dsp:cNvPr id="0" name=""/>
        <dsp:cNvSpPr/>
      </dsp:nvSpPr>
      <dsp:spPr>
        <a:xfrm>
          <a:off x="2211212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sp:txBody>
      <dsp:txXfrm>
        <a:off x="2336516" y="3514878"/>
        <a:ext cx="2316254" cy="2316254"/>
      </dsp:txXfrm>
    </dsp:sp>
    <dsp:sp modelId="{A22016ED-8F86-49CD-B1BA-9731EC4F8F63}">
      <dsp:nvSpPr>
        <dsp:cNvPr id="0" name=""/>
        <dsp:cNvSpPr/>
      </dsp:nvSpPr>
      <dsp:spPr>
        <a:xfrm>
          <a:off x="4975525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  <a:p>
          <a:pPr marL="0" lvl="1" indent="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sp:txBody>
      <dsp:txXfrm>
        <a:off x="5100829" y="3514878"/>
        <a:ext cx="2316254" cy="2316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64E-9014-4367-ADB0-F1919410FA1C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11E0B-1EE2-43F8-BA90-940AB747C6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0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15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7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Espaço Reservado para Texto 25">
            <a:extLst>
              <a:ext uri="{FF2B5EF4-FFF2-40B4-BE49-F238E27FC236}">
                <a16:creationId xmlns:a16="http://schemas.microsoft.com/office/drawing/2014/main" id="{EC39A86D-6567-4882-B8D1-A1B1533C2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1721" y="3241508"/>
            <a:ext cx="4165301" cy="933892"/>
          </a:xfrm>
        </p:spPr>
        <p:txBody>
          <a:bodyPr anchor="ctr"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25">
            <a:extLst>
              <a:ext uri="{FF2B5EF4-FFF2-40B4-BE49-F238E27FC236}">
                <a16:creationId xmlns:a16="http://schemas.microsoft.com/office/drawing/2014/main" id="{51F1A350-CC15-4F6A-8883-6F2FE77A0F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1211" y="4277107"/>
            <a:ext cx="4165812" cy="925587"/>
          </a:xfrm>
        </p:spPr>
        <p:txBody>
          <a:bodyPr anchor="ctr"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3317813" y="1186868"/>
            <a:ext cx="6608065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-353819" y="5244255"/>
            <a:ext cx="6909016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79A1962-072A-4931-99B1-6BEE97BC16CD}"/>
              </a:ext>
            </a:extLst>
          </p:cNvPr>
          <p:cNvGrpSpPr/>
          <p:nvPr userDrawn="1"/>
        </p:nvGrpSpPr>
        <p:grpSpPr>
          <a:xfrm>
            <a:off x="3989734" y="2770534"/>
            <a:ext cx="1774132" cy="1774132"/>
            <a:chOff x="4325440" y="2932807"/>
            <a:chExt cx="1286662" cy="1286662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516E665-A9F4-4541-8E42-EEEA5434D972}"/>
                </a:ext>
              </a:extLst>
            </p:cNvPr>
            <p:cNvSpPr/>
            <p:nvPr userDrawn="1"/>
          </p:nvSpPr>
          <p:spPr>
            <a:xfrm>
              <a:off x="4325440" y="2932807"/>
              <a:ext cx="1286662" cy="12866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1B14C725-D4EB-4246-AE7C-F99BCBB91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4383724" y="2992837"/>
              <a:ext cx="1170095" cy="1166602"/>
            </a:xfrm>
            <a:prstGeom prst="rect">
              <a:avLst/>
            </a:prstGeom>
          </p:spPr>
        </p:pic>
      </p:grpSp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8153"/>
            <a:ext cx="8229600" cy="1440000"/>
          </a:xfrm>
        </p:spPr>
        <p:txBody>
          <a:bodyPr>
            <a:normAutofit/>
          </a:bodyPr>
          <a:lstStyle>
            <a:lvl1pPr>
              <a:defRPr lang="pt-BR" sz="4400" b="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C80825B-B52F-487A-89E7-BDF75581D5DA}"/>
              </a:ext>
            </a:extLst>
          </p:cNvPr>
          <p:cNvSpPr/>
          <p:nvPr userDrawn="1"/>
        </p:nvSpPr>
        <p:spPr>
          <a:xfrm>
            <a:off x="0" y="2678400"/>
            <a:ext cx="9753600" cy="19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DB72F1AE-9244-42C6-90C8-4B01DBD01D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678113"/>
            <a:ext cx="9753600" cy="1958975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pt-BR" dirty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67809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16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600" y="534142"/>
            <a:ext cx="8229600" cy="883496"/>
          </a:xfrm>
        </p:spPr>
        <p:txBody>
          <a:bodyPr>
            <a:normAutofit/>
          </a:bodyPr>
          <a:lstStyle>
            <a:lvl1pPr algn="r">
              <a:defRPr lang="en-US" sz="24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8918" y="1412946"/>
            <a:ext cx="7781282" cy="424662"/>
          </a:xfrm>
        </p:spPr>
        <p:txBody>
          <a:bodyPr>
            <a:noAutofit/>
          </a:bodyPr>
          <a:lstStyle>
            <a:lvl1pPr marL="0" indent="0" algn="r">
              <a:buNone/>
              <a:defRPr lang="pt-BR" sz="18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8918" y="1905000"/>
            <a:ext cx="7781281" cy="449580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852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62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9840" y="534142"/>
            <a:ext cx="7273921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294697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205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40265" y="1837608"/>
            <a:ext cx="299478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33798" y="1837608"/>
            <a:ext cx="548640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509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 iguai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9390" y="1851463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2200" y="1837608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75357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pic>
        <p:nvPicPr>
          <p:cNvPr id="38" name="Picture 17">
            <a:extLst>
              <a:ext uri="{FF2B5EF4-FFF2-40B4-BE49-F238E27FC236}">
                <a16:creationId xmlns:a16="http://schemas.microsoft.com/office/drawing/2014/main" id="{DAB48A33-BFEE-4A72-8897-171E0E423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3" r:id="rId4"/>
    <p:sldLayoutId id="2147483677" r:id="rId5"/>
    <p:sldLayoutId id="2147483671" r:id="rId6"/>
    <p:sldLayoutId id="2147483672" r:id="rId7"/>
    <p:sldLayoutId id="2147483660" r:id="rId8"/>
    <p:sldLayoutId id="2147483651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6" r:id="rId18"/>
    <p:sldLayoutId id="2147483669" r:id="rId19"/>
    <p:sldLayoutId id="2147483675" r:id="rId20"/>
    <p:sldLayoutId id="2147483670" r:id="rId21"/>
    <p:sldLayoutId id="2147483655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E05380A-CBDA-4F9E-B28A-E691EB658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80" y="360000"/>
            <a:ext cx="7514640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51ECC0-2A76-4938-964C-C8C2B69A7F0C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116528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8F0ACE3-EDE8-414A-A43E-548687B31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18" y="360000"/>
            <a:ext cx="5342364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5D41B2C-5DA6-4D9F-A9C5-7E20F04F1E31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sz="54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5E21FD0-275B-4E1E-9FD7-4FCA50AF08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41" y="2678113"/>
            <a:ext cx="9749317" cy="19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56992"/>
            <a:ext cx="5943600" cy="4645816"/>
          </a:xfrm>
          <a:prstGeom prst="rect">
            <a:avLst/>
          </a:prstGeo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76400" y="6629400"/>
            <a:ext cx="6705600" cy="425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As 3 principais economias da inovação por região</a:t>
            </a:r>
          </a:p>
          <a:p>
            <a:pPr marL="0" indent="0" algn="ctr">
              <a:buNone/>
            </a:pP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" y="2362200"/>
            <a:ext cx="8670593" cy="190786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3400" y="4419600"/>
            <a:ext cx="8686800" cy="42545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As 3 principais economias da inovação por grupo de renda</a:t>
            </a:r>
          </a:p>
        </p:txBody>
      </p:sp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782072" cy="4267200"/>
          </a:xfrm>
        </p:spPr>
        <p:txBody>
          <a:bodyPr>
            <a:normAutofit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31F639-4D7F-434D-B3FD-E654DE24FA18}"/>
              </a:ext>
            </a:extLst>
          </p:cNvPr>
          <p:cNvSpPr/>
          <p:nvPr/>
        </p:nvSpPr>
        <p:spPr>
          <a:xfrm>
            <a:off x="-1" y="4267200"/>
            <a:ext cx="3782072" cy="3048000"/>
          </a:xfrm>
          <a:prstGeom prst="rect">
            <a:avLst/>
          </a:prstGeom>
          <a:solidFill>
            <a:srgbClr val="E5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5E206C-5346-4635-929D-7E55EBC04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5" y="4628425"/>
            <a:ext cx="3505200" cy="23255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2EED047-15C8-460D-BE63-54FDA641D7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71" y="0"/>
            <a:ext cx="597803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8077200" cy="4139942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934590" y="57912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257800" y="57912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504022" y="58266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825895" y="58266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5597483"/>
              </p:ext>
            </p:extLst>
          </p:nvPr>
        </p:nvGraphicFramePr>
        <p:xfrm>
          <a:off x="533400" y="1838325"/>
          <a:ext cx="8686800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36" y="2074146"/>
            <a:ext cx="7490128" cy="4563907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040ABC9-3656-46B4-B686-2C9B0FCC7D3A}"/>
              </a:ext>
            </a:extLst>
          </p:cNvPr>
          <p:cNvSpPr/>
          <p:nvPr/>
        </p:nvSpPr>
        <p:spPr>
          <a:xfrm>
            <a:off x="1132828" y="3004338"/>
            <a:ext cx="7487944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ECE9E5-E23F-4E11-B50C-020D642C0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2019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Principal cluster de economias ou regiões transfronteiriças entre os 50 mais importantes</a:t>
            </a:r>
          </a:p>
        </p:txBody>
      </p:sp>
      <p:graphicFrame>
        <p:nvGraphicFramePr>
          <p:cNvPr id="6" name="Espaço Reservado para Conteúdo 12">
            <a:extLst>
              <a:ext uri="{FF2B5EF4-FFF2-40B4-BE49-F238E27FC236}">
                <a16:creationId xmlns:a16="http://schemas.microsoft.com/office/drawing/2014/main" id="{EB03AF22-E2FB-4A8E-99A4-3ED707D7A3F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72702593"/>
              </p:ext>
            </p:extLst>
          </p:nvPr>
        </p:nvGraphicFramePr>
        <p:xfrm>
          <a:off x="533400" y="1930400"/>
          <a:ext cx="8686799" cy="50958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12795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3777722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896282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Posição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Nome do cluster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Economia(s)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Tóquio-Yokohama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JP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Shenzhen-Hong Kong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CN/HK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Seul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KR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Pequim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São José-São Francisco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CA US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Paris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FR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Londres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GB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Amsterdã-Roterdã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NL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Colônia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Tel Aviv-Jerusalém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Cingapura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SG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Eindhoven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BE/NL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Estocolmo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SE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Moscou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RU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Melbourne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AU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Toronto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ON CA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Bruxelas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Madri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46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Teerã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Milão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IT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Zurique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CH/DE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Inovação Tecnológica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da Saúde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Médico </a:t>
            </a:r>
            <a:r>
              <a:rPr lang="pt-BR" sz="1800" dirty="0"/>
              <a:t>graduado</a:t>
            </a:r>
            <a:r>
              <a:rPr lang="en-US" sz="1800" dirty="0"/>
              <a:t> pela Faculdade de </a:t>
            </a:r>
            <a:r>
              <a:rPr lang="en-US" sz="1800" dirty="0" err="1"/>
              <a:t>Medicina</a:t>
            </a:r>
            <a:r>
              <a:rPr lang="en-US" sz="1800" dirty="0"/>
              <a:t> da UFMG - 1988</a:t>
            </a:r>
          </a:p>
          <a:p>
            <a:r>
              <a:rPr lang="en-US" sz="1800" dirty="0" err="1"/>
              <a:t>Pós-graduado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Geriatrira</a:t>
            </a:r>
            <a:r>
              <a:rPr lang="en-US" sz="1800" dirty="0"/>
              <a:t> e </a:t>
            </a:r>
            <a:r>
              <a:rPr lang="en-US" sz="1800" dirty="0" err="1"/>
              <a:t>Gerontologia</a:t>
            </a:r>
            <a:r>
              <a:rPr lang="en-US" sz="1800" dirty="0"/>
              <a:t>  - PUCRS – 2002</a:t>
            </a:r>
          </a:p>
          <a:p>
            <a:r>
              <a:rPr lang="en-US" sz="1800" dirty="0"/>
              <a:t>MBA </a:t>
            </a:r>
            <a:r>
              <a:rPr lang="pt-BR" sz="1800" dirty="0"/>
              <a:t>Gerenciamento</a:t>
            </a:r>
            <a:r>
              <a:rPr lang="en-US" sz="1800" dirty="0"/>
              <a:t> de </a:t>
            </a:r>
            <a:r>
              <a:rPr lang="en-US" sz="1800" dirty="0" err="1"/>
              <a:t>Projetos</a:t>
            </a:r>
            <a:r>
              <a:rPr lang="en-US" sz="1800" dirty="0"/>
              <a:t> – UFU – 2012</a:t>
            </a:r>
          </a:p>
          <a:p>
            <a:r>
              <a:rPr lang="en-US" sz="1800" dirty="0"/>
              <a:t>MS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Ciências</a:t>
            </a:r>
            <a:r>
              <a:rPr lang="en-US" sz="1800" dirty="0"/>
              <a:t> – </a:t>
            </a:r>
            <a:r>
              <a:rPr lang="en-US" sz="1800" dirty="0" err="1"/>
              <a:t>Engenharia</a:t>
            </a:r>
            <a:r>
              <a:rPr lang="en-US" sz="1800" dirty="0"/>
              <a:t> de </a:t>
            </a:r>
            <a:r>
              <a:rPr lang="en-US" sz="1800" dirty="0" err="1"/>
              <a:t>Sistemas</a:t>
            </a:r>
            <a:r>
              <a:rPr lang="en-US" sz="1800" dirty="0"/>
              <a:t> de </a:t>
            </a:r>
            <a:r>
              <a:rPr lang="en-US" sz="1800" dirty="0" err="1"/>
              <a:t>Saúde</a:t>
            </a:r>
            <a:r>
              <a:rPr lang="en-US" sz="1800" dirty="0"/>
              <a:t> - PPGEB – UFU – 2020</a:t>
            </a:r>
          </a:p>
          <a:p>
            <a:r>
              <a:rPr lang="en-US" sz="1800" dirty="0" err="1"/>
              <a:t>Sócio</a:t>
            </a:r>
            <a:r>
              <a:rPr lang="en-US" sz="1800" dirty="0"/>
              <a:t> SBGTEC</a:t>
            </a:r>
          </a:p>
          <a:p>
            <a:r>
              <a:rPr lang="en-US" sz="1800" dirty="0" err="1"/>
              <a:t>Perito</a:t>
            </a:r>
            <a:r>
              <a:rPr lang="en-US" sz="1800" dirty="0"/>
              <a:t> Médico Federal – </a:t>
            </a:r>
            <a:r>
              <a:rPr lang="en-US" sz="1800" dirty="0" err="1"/>
              <a:t>Ministério</a:t>
            </a:r>
            <a:r>
              <a:rPr lang="en-US" sz="1800" dirty="0"/>
              <a:t> da Economia do </a:t>
            </a:r>
            <a:r>
              <a:rPr lang="en-US" sz="1800" dirty="0" err="1"/>
              <a:t>Brasil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66EBB77-D03C-4242-B997-DF63EF769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4E328-DF63-428D-A5CA-1911D1BC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Classificação no Índice Global de Inovação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A6F8898F-C2E3-46C2-B225-75B59AA74E4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48207032"/>
              </p:ext>
            </p:extLst>
          </p:nvPr>
        </p:nvGraphicFramePr>
        <p:xfrm>
          <a:off x="533400" y="1930400"/>
          <a:ext cx="8686796" cy="4410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4180">
                  <a:extLst>
                    <a:ext uri="{9D8B030D-6E8A-4147-A177-3AD203B41FA5}">
                      <a16:colId xmlns:a16="http://schemas.microsoft.com/office/drawing/2014/main" val="3526076296"/>
                    </a:ext>
                  </a:extLst>
                </a:gridCol>
                <a:gridCol w="986226">
                  <a:extLst>
                    <a:ext uri="{9D8B030D-6E8A-4147-A177-3AD203B41FA5}">
                      <a16:colId xmlns:a16="http://schemas.microsoft.com/office/drawing/2014/main" val="1292855313"/>
                    </a:ext>
                  </a:extLst>
                </a:gridCol>
                <a:gridCol w="1137953">
                  <a:extLst>
                    <a:ext uri="{9D8B030D-6E8A-4147-A177-3AD203B41FA5}">
                      <a16:colId xmlns:a16="http://schemas.microsoft.com/office/drawing/2014/main" val="3404222513"/>
                    </a:ext>
                  </a:extLst>
                </a:gridCol>
                <a:gridCol w="606908">
                  <a:extLst>
                    <a:ext uri="{9D8B030D-6E8A-4147-A177-3AD203B41FA5}">
                      <a16:colId xmlns:a16="http://schemas.microsoft.com/office/drawing/2014/main" val="3144331690"/>
                    </a:ext>
                  </a:extLst>
                </a:gridCol>
                <a:gridCol w="1121445">
                  <a:extLst>
                    <a:ext uri="{9D8B030D-6E8A-4147-A177-3AD203B41FA5}">
                      <a16:colId xmlns:a16="http://schemas.microsoft.com/office/drawing/2014/main" val="806956982"/>
                    </a:ext>
                  </a:extLst>
                </a:gridCol>
                <a:gridCol w="661769">
                  <a:extLst>
                    <a:ext uri="{9D8B030D-6E8A-4147-A177-3AD203B41FA5}">
                      <a16:colId xmlns:a16="http://schemas.microsoft.com/office/drawing/2014/main" val="2285286247"/>
                    </a:ext>
                  </a:extLst>
                </a:gridCol>
                <a:gridCol w="1175464">
                  <a:extLst>
                    <a:ext uri="{9D8B030D-6E8A-4147-A177-3AD203B41FA5}">
                      <a16:colId xmlns:a16="http://schemas.microsoft.com/office/drawing/2014/main" val="201869181"/>
                    </a:ext>
                  </a:extLst>
                </a:gridCol>
                <a:gridCol w="872851">
                  <a:extLst>
                    <a:ext uri="{9D8B030D-6E8A-4147-A177-3AD203B41FA5}">
                      <a16:colId xmlns:a16="http://schemas.microsoft.com/office/drawing/2014/main" val="2318680459"/>
                    </a:ext>
                  </a:extLst>
                </a:gridCol>
              </a:tblGrid>
              <a:tr h="686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País/Economia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Pontuação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(0–100)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Região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Mediana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33,86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46733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Suíça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67,24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536727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Suécia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63,65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47143267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Estados Unidos da América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NAC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67292759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Holanda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61,44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69589169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Reino Unido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61,30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872507786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Brasil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33,82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9601390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Colômbia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207520316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Arábia Saudita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9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60406956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Peru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090594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Tunísia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32,83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MI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10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933125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Brunei Darussalam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32,35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SEAO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27623601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Belarus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MS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EUR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24103907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Argentina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31,95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LCN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 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85931251"/>
                  </a:ext>
                </a:extLst>
              </a:tr>
            </a:tbl>
          </a:graphicData>
        </a:graphic>
      </p:graphicFrame>
      <p:grpSp>
        <p:nvGrpSpPr>
          <p:cNvPr id="3" name="Gráfico 16">
            <a:extLst>
              <a:ext uri="{FF2B5EF4-FFF2-40B4-BE49-F238E27FC236}">
                <a16:creationId xmlns:a16="http://schemas.microsoft.com/office/drawing/2014/main" id="{3E8C7924-639C-44B3-964B-0AF7951D7E78}"/>
              </a:ext>
            </a:extLst>
          </p:cNvPr>
          <p:cNvGrpSpPr/>
          <p:nvPr/>
        </p:nvGrpSpPr>
        <p:grpSpPr>
          <a:xfrm>
            <a:off x="8438744" y="2676728"/>
            <a:ext cx="685800" cy="3581400"/>
            <a:chOff x="8427074" y="2590800"/>
            <a:chExt cx="716926" cy="358140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8FB5D9C3-9069-4B83-A051-47018583E5AC}"/>
                </a:ext>
              </a:extLst>
            </p:cNvPr>
            <p:cNvSpPr/>
            <p:nvPr/>
          </p:nvSpPr>
          <p:spPr>
            <a:xfrm>
              <a:off x="8437997" y="6098998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ACCB89BB-FE96-402E-A44C-2DF8C28E4A07}"/>
                </a:ext>
              </a:extLst>
            </p:cNvPr>
            <p:cNvSpPr/>
            <p:nvPr/>
          </p:nvSpPr>
          <p:spPr>
            <a:xfrm>
              <a:off x="8437997" y="581811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7EC196A-DF1E-4EF4-9694-B479F1C284D9}"/>
                </a:ext>
              </a:extLst>
            </p:cNvPr>
            <p:cNvSpPr/>
            <p:nvPr/>
          </p:nvSpPr>
          <p:spPr>
            <a:xfrm>
              <a:off x="8437997" y="5523174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040656B-861A-47B3-8BBC-ECE637407A23}"/>
                </a:ext>
              </a:extLst>
            </p:cNvPr>
            <p:cNvSpPr/>
            <p:nvPr/>
          </p:nvSpPr>
          <p:spPr>
            <a:xfrm>
              <a:off x="8437997" y="525415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93E4FF65-4B9C-48D9-9124-6CFC267B6943}"/>
                </a:ext>
              </a:extLst>
            </p:cNvPr>
            <p:cNvSpPr/>
            <p:nvPr/>
          </p:nvSpPr>
          <p:spPr>
            <a:xfrm>
              <a:off x="8437997" y="497068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CA03AF0-EBAC-4ED6-BA49-2E7D7EFF2137}"/>
                </a:ext>
              </a:extLst>
            </p:cNvPr>
            <p:cNvSpPr/>
            <p:nvPr/>
          </p:nvSpPr>
          <p:spPr>
            <a:xfrm>
              <a:off x="8437997" y="4692209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D354C3C-8B3B-4515-9E06-4A1566D9D9BD}"/>
                </a:ext>
              </a:extLst>
            </p:cNvPr>
            <p:cNvSpPr/>
            <p:nvPr/>
          </p:nvSpPr>
          <p:spPr>
            <a:xfrm>
              <a:off x="8437997" y="440610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2A460180-53D9-4C9A-B446-B7F9908A3FDB}"/>
                </a:ext>
              </a:extLst>
            </p:cNvPr>
            <p:cNvSpPr/>
            <p:nvPr/>
          </p:nvSpPr>
          <p:spPr>
            <a:xfrm>
              <a:off x="8437997" y="4127578"/>
              <a:ext cx="350290" cy="5044"/>
            </a:xfrm>
            <a:custGeom>
              <a:avLst/>
              <a:gdLst>
                <a:gd name="connsiteX0" fmla="*/ 0 w 350290"/>
                <a:gd name="connsiteY0" fmla="*/ 0 h 5044"/>
                <a:gd name="connsiteX1" fmla="*/ 350291 w 35029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90" h="5044">
                  <a:moveTo>
                    <a:pt x="0" y="0"/>
                  </a:moveTo>
                  <a:lnTo>
                    <a:pt x="350291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399A8050-CBFE-40F8-BC12-E8327FF3A8A5}"/>
                </a:ext>
              </a:extLst>
            </p:cNvPr>
            <p:cNvSpPr/>
            <p:nvPr/>
          </p:nvSpPr>
          <p:spPr>
            <a:xfrm>
              <a:off x="8427074" y="3793035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5CD576FE-0AE9-42C6-88F5-5040A2DD1738}"/>
                </a:ext>
              </a:extLst>
            </p:cNvPr>
            <p:cNvSpPr/>
            <p:nvPr/>
          </p:nvSpPr>
          <p:spPr>
            <a:xfrm>
              <a:off x="8427074" y="3509560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90A2797-1E42-4536-A4FD-A89C84B17CB6}"/>
                </a:ext>
              </a:extLst>
            </p:cNvPr>
            <p:cNvSpPr/>
            <p:nvPr/>
          </p:nvSpPr>
          <p:spPr>
            <a:xfrm>
              <a:off x="8427074" y="3231093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2E136AC-89A3-49E5-93A1-0F1A8CC8D959}"/>
                </a:ext>
              </a:extLst>
            </p:cNvPr>
            <p:cNvSpPr/>
            <p:nvPr/>
          </p:nvSpPr>
          <p:spPr>
            <a:xfrm>
              <a:off x="8427074" y="2944985"/>
              <a:ext cx="677578" cy="5044"/>
            </a:xfrm>
            <a:custGeom>
              <a:avLst/>
              <a:gdLst>
                <a:gd name="connsiteX0" fmla="*/ 0 w 677578"/>
                <a:gd name="connsiteY0" fmla="*/ 0 h 5044"/>
                <a:gd name="connsiteX1" fmla="*/ 677578 w 677578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7578" h="5044">
                  <a:moveTo>
                    <a:pt x="0" y="0"/>
                  </a:moveTo>
                  <a:lnTo>
                    <a:pt x="677578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1AD43D9F-E337-4D6B-B800-E74062D67114}"/>
                </a:ext>
              </a:extLst>
            </p:cNvPr>
            <p:cNvSpPr/>
            <p:nvPr/>
          </p:nvSpPr>
          <p:spPr>
            <a:xfrm>
              <a:off x="8427074" y="2666463"/>
              <a:ext cx="715992" cy="5044"/>
            </a:xfrm>
            <a:custGeom>
              <a:avLst/>
              <a:gdLst>
                <a:gd name="connsiteX0" fmla="*/ 0 w 715992"/>
                <a:gd name="connsiteY0" fmla="*/ 0 h 5044"/>
                <a:gd name="connsiteX1" fmla="*/ 715992 w 71599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992" h="5044">
                  <a:moveTo>
                    <a:pt x="0" y="0"/>
                  </a:moveTo>
                  <a:lnTo>
                    <a:pt x="71599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79F471E-BA7D-4754-BEE0-9B57ACA900FF}"/>
              </a:ext>
            </a:extLst>
          </p:cNvPr>
          <p:cNvSpPr/>
          <p:nvPr/>
        </p:nvSpPr>
        <p:spPr>
          <a:xfrm>
            <a:off x="533400" y="4051682"/>
            <a:ext cx="8686799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38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sz="5400" dirty="0"/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6C3F4A16-9670-4BDE-A5BC-53AD47A489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8" y="2971800"/>
            <a:ext cx="8557884" cy="1371600"/>
          </a:xfrm>
        </p:spPr>
      </p:pic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6534A5-42A1-43F1-B430-2F9C78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</a:t>
            </a:r>
            <a:br>
              <a:rPr lang="pt-BR" dirty="0"/>
            </a:br>
            <a:r>
              <a:rPr lang="pt-BR" dirty="0"/>
              <a:t>(em valores de 2017) por atividade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0D949C-BC4F-41C9-B5F1-0597BFDD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8" name="Espaço Reservado para Conteúdo 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0BBE597F-D9C6-4C24-84E1-87940990248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60313"/>
          </a:xfrm>
        </p:spPr>
      </p:pic>
    </p:spTree>
    <p:extLst>
      <p:ext uri="{BB962C8B-B14F-4D97-AF65-F5344CB8AC3E}">
        <p14:creationId xmlns:p14="http://schemas.microsoft.com/office/powerpoint/2010/main" val="290092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ciência e tecnologia (C&amp;T),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F066214-D8BF-4E78-9593-3747778CBC3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pesquisa e desenvolvimento (P&amp;D),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95A2A35-B400-4CBA-8087-20BC8EAEB89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  <p:pic>
        <p:nvPicPr>
          <p:cNvPr id="7" name="Espaço Reservado para Conteúdo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ACC100A-6744-4A82-9DF8-82B06696A10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8302" y="609600"/>
            <a:ext cx="6456997" cy="4191000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Os</a:t>
            </a:r>
            <a:r>
              <a:rPr lang="en-US" sz="4800" b="1" dirty="0"/>
              <a:t> </a:t>
            </a:r>
            <a:r>
              <a:rPr lang="en-US" sz="4800" b="1" dirty="0" err="1"/>
              <a:t>Desafios</a:t>
            </a:r>
            <a:r>
              <a:rPr lang="en-US" sz="4800" b="1" dirty="0"/>
              <a:t> e </a:t>
            </a:r>
            <a:r>
              <a:rPr lang="en-US" sz="4800" b="1" dirty="0" err="1"/>
              <a:t>Oportunidades</a:t>
            </a:r>
            <a:r>
              <a:rPr lang="en-US" sz="4800" b="1" dirty="0"/>
              <a:t> da </a:t>
            </a:r>
            <a:r>
              <a:rPr lang="en-US" sz="4800" b="1" dirty="0" err="1"/>
              <a:t>Gerontecnologia</a:t>
            </a:r>
            <a:r>
              <a:rPr lang="en-US" sz="4800" b="1" dirty="0"/>
              <a:t>  </a:t>
            </a:r>
            <a:br>
              <a:rPr lang="en-US" sz="4800" b="1" dirty="0"/>
            </a:br>
            <a:r>
              <a:rPr lang="en-US" sz="4800" b="1" dirty="0"/>
              <a:t>para o </a:t>
            </a:r>
            <a:r>
              <a:rPr lang="en-US" sz="4800" b="1" dirty="0" err="1"/>
              <a:t>Brasil</a:t>
            </a:r>
            <a:endParaRPr lang="pt-BR" sz="4800" b="1" dirty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B5ECA62B-1879-4521-BE14-DF3D1842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7120" y="4495800"/>
            <a:ext cx="2499360" cy="24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dispêndios dos governos estaduais em ciência e tecnologia (C&amp;T), 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61C6E-E3A4-44C2-BE60-BD4D9F00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600" dirty="0"/>
              <a:t>Estimativa dos dispêndios (em valores de 2017)das instituições com cursos de pós-graduação stricto sensu reconhecidos pela Capes/MEC como aproximação dos dispêndios em pesquisa e desenvolvimento (P&amp;D) das instituições de ensino superior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3E22A-6F14-46EA-B240-614915BC4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 2000-2017</a:t>
            </a:r>
          </a:p>
        </p:txBody>
      </p:sp>
      <p:pic>
        <p:nvPicPr>
          <p:cNvPr id="7" name="Espaço Reservado para Conteúdo 6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0B1C045E-BFC9-4CBB-A5D3-AAB861C5CF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12" y="1905000"/>
            <a:ext cx="7781088" cy="4459993"/>
          </a:xfrm>
        </p:spPr>
      </p:pic>
    </p:spTree>
    <p:extLst>
      <p:ext uri="{BB962C8B-B14F-4D97-AF65-F5344CB8AC3E}">
        <p14:creationId xmlns:p14="http://schemas.microsoft.com/office/powerpoint/2010/main" val="2427871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empresariais em ciência e tecnologia (C&amp;T) (em valores de 2017), por atividade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7" name="Espaço Reservado para Conteúdo 6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336DFBA-51C0-4E4C-A044-BEEA790414E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Pesquisadores e pessoal de apoio envolvidos em pesquisa e desenvolvimento (P&amp;D), em número de pessoas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B37A82D6-E1AE-4D48-A01B-CEABC81124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AE61-16B6-441E-85C1-18F328B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Pesquisadores, em número de pessoas, por nível de escolaridade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E28C-3C3E-42D5-A47E-284F0E81D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494775B-4F25-46F1-AD5E-68A8413109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702704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230DC-6778-4C88-89A4-DEFC5428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Alunos titulados nos cursos de mestrado e doutorado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EBA125-7215-41E3-A76B-33BA5F057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EFABBA9-2146-43C2-A874-38728EF268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181209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C822D-2B83-4904-9546-CB027311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Alunos titulados nos cursos de doutorado, por grande área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052D4-5B31-46B0-82DE-00B5D1E7A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837D34-DEAF-42A3-B067-7254FA21A5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145828"/>
          </a:xfrm>
        </p:spPr>
      </p:pic>
    </p:spTree>
    <p:extLst>
      <p:ext uri="{BB962C8B-B14F-4D97-AF65-F5344CB8AC3E}">
        <p14:creationId xmlns:p14="http://schemas.microsoft.com/office/powerpoint/2010/main" val="61480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7233C-BCDD-49F3-ABC9-81CE0F0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 cadastrados no Diretório dos Grupos de Pesquisa do CNPq, por sexo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25E87-BFFB-4949-AABA-890A00F10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4E73E6F-2A26-4809-BF0F-09250AB7AEB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18314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E96F-8E65-4D39-AC77-91F4FFB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pesquisadores cadastrados no Diretório dos Grupos de Pesquisa do CNPq, por faixa etária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34699-A853-4CED-952A-18589C598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7" name="Espaço Reservado para Conteúdo 6" descr="Uma imagem contendo armário&#10;&#10;Descrição gerada automaticamente">
            <a:extLst>
              <a:ext uri="{FF2B5EF4-FFF2-40B4-BE49-F238E27FC236}">
                <a16:creationId xmlns:a16="http://schemas.microsoft.com/office/drawing/2014/main" id="{E28B7EBD-B4FC-4639-BFC6-EDBDB9120A4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50295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INOVAÇÃO TECNOLÓGICA NO BRASIL – DESAFIOS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A ECONOMIA DA LONGEVIDADE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OS DESAFIOS DA GERONTECNOLOGIA NO BRASIL</a:t>
            </a:r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FB68-2504-4346-B1E7-488D524C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publicados em periódicos científicos indexados pela Scopus,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55251E-78A9-487F-94ED-56EFAA95C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237E05A-ADC4-4D6A-A786-08671E2531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61312"/>
          </a:xfrm>
        </p:spPr>
      </p:pic>
    </p:spTree>
    <p:extLst>
      <p:ext uri="{BB962C8B-B14F-4D97-AF65-F5344CB8AC3E}">
        <p14:creationId xmlns:p14="http://schemas.microsoft.com/office/powerpoint/2010/main" val="424103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E6B6-3615-4BAC-9CD8-70322E7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CNPq - Total de bolsas-ano(1) concedidas no país e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52D6C-A74B-48A6-B77F-946F2C818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33" name="Espaço Reservado para Conteúdo 3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2FBF2802-D01B-40F4-8311-45C12751BB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76" y="1905000"/>
            <a:ext cx="6593424" cy="4470400"/>
          </a:xfrm>
        </p:spPr>
      </p:pic>
    </p:spTree>
    <p:extLst>
      <p:ext uri="{BB962C8B-B14F-4D97-AF65-F5344CB8AC3E}">
        <p14:creationId xmlns:p14="http://schemas.microsoft.com/office/powerpoint/2010/main" val="1130856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F719-9F39-498A-B934-5B6EE244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CAPES - Total de bolsas de pós-graduação concedidas no país e total de bolsistas de pós-graduação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0E6AA3-1D87-47BE-939F-324A63000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28" name="Espaço Reservado para Conteúdo 2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026578BB-7448-4D4B-BD86-D0791D4D9F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22" y="1905000"/>
            <a:ext cx="7015678" cy="4470400"/>
          </a:xfrm>
        </p:spPr>
      </p:pic>
    </p:spTree>
    <p:extLst>
      <p:ext uri="{BB962C8B-B14F-4D97-AF65-F5344CB8AC3E}">
        <p14:creationId xmlns:p14="http://schemas.microsoft.com/office/powerpoint/2010/main" val="388223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44861-C47E-4A43-91E2-C5A1CEB5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brasileiros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A8578C-72CA-44EB-8AEA-A2FE61661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261FE05-0312-4F5C-9D36-C43AB34B95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364900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7B57F-52B0-4772-84A6-A62E3C6F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Total de pessoas (pesquisadores e pessoal de apoio) envolvidos em pesquisa e desenvolvimento (P&amp;D), em equivalência de tempo integral,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559E00-2C68-4207-98F3-21ECD2BD5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63EF695-37B6-475F-BAF8-667F9C329EC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822131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A718-AD25-49F9-AA47-0CDCC86A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Citações de artigos brasileiros publicados em periódicos científicos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FFD7A-9A64-4026-BF83-B8B70579D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8AFC639-2D79-45AB-AD30-529D73C994C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926251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758E-C714-454F-BD54-3598DAF6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Pedidos de patentes depositados no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061FEC-4E6A-4331-B7BE-4C45C9C7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62CC531-B46B-4097-A180-FC7FD934AC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91297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BDD-D176-4F66-8490-4FE751A0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Patentes concedidas pelo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C9987B-BDCD-4BE0-B16B-07D3E4B4D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Uma imagem contendo texto, screenshot, mapa&#10;&#10;Descrição gerada automaticamente">
            <a:extLst>
              <a:ext uri="{FF2B5EF4-FFF2-40B4-BE49-F238E27FC236}">
                <a16:creationId xmlns:a16="http://schemas.microsoft.com/office/drawing/2014/main" id="{FB88ED6C-4452-4381-B775-3F7E0FAB9F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07144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27CD3-0280-472B-A3CB-FA5A61D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e concessões de patentes de invenção junto ao Escritório Americano de Marcas e Patentes (USPTO, na sigla em inglês)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CECA54-C071-4842-83CF-72DD4271D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35" name="Espaço Reservado para Conteúdo 3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7CBE0BFE-72E7-49A5-B25A-D89A9849EA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78" y="1905000"/>
            <a:ext cx="7075522" cy="4470400"/>
          </a:xfrm>
        </p:spPr>
      </p:pic>
    </p:spTree>
    <p:extLst>
      <p:ext uri="{BB962C8B-B14F-4D97-AF65-F5344CB8AC3E}">
        <p14:creationId xmlns:p14="http://schemas.microsoft.com/office/powerpoint/2010/main" val="400649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E3A3-2275-4BBC-A0DA-72B03268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de patentes depositados de acordo com o Tratado de Cooperação em Matéria de Patentes (PCT, na sigla em inglês), por áreas tecnológicas selecionadas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6A026-1416-4223-B138-19057B954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B65FC16-B73F-4A2B-93B9-FB7590581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24348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 de Inovação 2017</a:t>
            </a:r>
          </a:p>
        </p:txBody>
      </p:sp>
      <p:pic>
        <p:nvPicPr>
          <p:cNvPr id="6" name="Espaço Reservado para Conteúdo 5" descr="Uma imagem contendo placa, relógio, escuro, rua&#10;&#10;Descrição gerada automaticamente">
            <a:extLst>
              <a:ext uri="{FF2B5EF4-FFF2-40B4-BE49-F238E27FC236}">
                <a16:creationId xmlns:a16="http://schemas.microsoft.com/office/drawing/2014/main" id="{6B240961-0E65-46BF-8BE7-839E56648A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17" y="3024099"/>
            <a:ext cx="4763165" cy="1267002"/>
          </a:xfrm>
        </p:spPr>
      </p:pic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CCFCD4-67CF-4288-9351-F5C9558872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sz="3200" dirty="0">
                <a:solidFill>
                  <a:schemeClr val="tx1"/>
                </a:solidFill>
              </a:rPr>
              <a:t>“Silver </a:t>
            </a:r>
            <a:r>
              <a:rPr lang="pt-BR" sz="3200" dirty="0" err="1">
                <a:solidFill>
                  <a:schemeClr val="tx1"/>
                </a:solidFill>
              </a:rPr>
              <a:t>Economy</a:t>
            </a:r>
            <a:r>
              <a:rPr lang="pt-BR" sz="32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871769F0-C10E-4B3A-A313-6EC0FA262BB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73218483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99BCB4-2A6D-4DE0-A6C9-C44D4ACCA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A17AD0-A160-48CE-BAC5-FAB7A4D27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35CF51-265F-4776-B0DF-061903CBA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FAA4F9-BE43-49F9-8FDD-26DB7F92BE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DF7C927-FDE6-4422-A348-C9594A363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623320"/>
              </p:ext>
            </p:extLst>
          </p:nvPr>
        </p:nvGraphicFramePr>
        <p:xfrm>
          <a:off x="25400" y="23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5C9846-FD6E-4DA9-AE20-8F8A941FF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402143"/>
              </p:ext>
            </p:extLst>
          </p:nvPr>
        </p:nvGraphicFramePr>
        <p:xfrm>
          <a:off x="5308600" y="3706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5057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3A4092FA-349E-4BAA-8064-3718DC3FD4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58415439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E5C982-0197-417F-BABB-EE0AF8D62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6F274D-8BEF-49BA-BB7F-76C622CD8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55F04-744A-413C-8F10-F71A1EABD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Campos/Segmentos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0D914437-B860-4D27-B291-F04E50665C8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4115453"/>
              </p:ext>
            </p:extLst>
          </p:nvPr>
        </p:nvGraphicFramePr>
        <p:xfrm>
          <a:off x="497205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C4830E06-7045-49B9-AE91-10F6F74AB28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47705506"/>
              </p:ext>
            </p:extLst>
          </p:nvPr>
        </p:nvGraphicFramePr>
        <p:xfrm>
          <a:off x="45720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47EA1A0E-2F96-4D59-963A-85F12D6D070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590426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E4ABA9-4D86-4AFF-81A4-7586769B7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3E1836-95BB-4966-8A9F-85B00B451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9F2FA-3D08-4429-A4E4-4E4ADCC35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A258A477-CD14-466B-8A8F-93523CFE8A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07856374"/>
              </p:ext>
            </p:extLst>
          </p:nvPr>
        </p:nvGraphicFramePr>
        <p:xfrm>
          <a:off x="533400" y="1943100"/>
          <a:ext cx="8686800" cy="4838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D14A4F-D372-431B-B4D8-4EFF132F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33FF31-0B07-4CFF-BD1D-52BAD007B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F7B234-E452-44F8-BA9B-EB20D614D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A5ACF9-E215-4573-AACC-0A69ED914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Os Desafios da </a:t>
            </a:r>
            <a:r>
              <a:rPr lang="pt-BR" sz="4400" dirty="0" err="1"/>
              <a:t>Gerontecnologia</a:t>
            </a:r>
            <a:r>
              <a:rPr lang="pt-BR" sz="4400" dirty="0"/>
              <a:t> no Brasil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ED6B3F2-3A4A-416C-976B-DA4381D74A69}"/>
              </a:ext>
            </a:extLst>
          </p:cNvPr>
          <p:cNvSpPr/>
          <p:nvPr/>
        </p:nvSpPr>
        <p:spPr>
          <a:xfrm>
            <a:off x="4114799" y="2895600"/>
            <a:ext cx="1524002" cy="1524000"/>
          </a:xfrm>
          <a:prstGeom prst="ellipse">
            <a:avLst/>
          </a:prstGeom>
          <a:blipFill rotWithShape="0">
            <a:blip r:embed="rId2"/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79328-9989-42C7-95DD-F8A62432B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AA9ED-AE56-43C6-8D9F-60E196A0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dos temas dos trabalhos selecionados no III Congresso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5D7CFA88-62DF-46C5-99BE-44754045F1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33216844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153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83634A-FBDC-4F1E-B34E-CC94C78A7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CFB395-CDEB-4525-B2DA-336FDF8C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das palavras chaves dos trabalhos apresentados no III Congresso Brasileiro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5D4A933F-3F47-46BD-A86C-DBAF05A61CA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754671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521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3B7089AD-A84E-4ADF-8D98-FE3B9735E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6" y="360000"/>
            <a:ext cx="7229249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11DF431-2FB0-4541-94CD-72EAAAC5F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833171"/>
              </p:ext>
            </p:extLst>
          </p:nvPr>
        </p:nvGraphicFramePr>
        <p:xfrm>
          <a:off x="0" y="328652"/>
          <a:ext cx="9753600" cy="6581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0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C4BA4C-3973-4263-8DDE-1AA201A73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BAC279-D4B3-4F6E-82CF-9D791149F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86EACE-0116-48C9-A757-AE9FDC00D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FEFE36A-0065-404A-BA1E-E0F7FC429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2016ED-8F86-49CD-B1BA-9731EC4F8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32C220-C5DA-47EF-8839-40F7E362F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735662"/>
              </p:ext>
            </p:extLst>
          </p:nvPr>
        </p:nvGraphicFramePr>
        <p:xfrm>
          <a:off x="1371600" y="197338"/>
          <a:ext cx="7010400" cy="692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C43C5-0775-4A56-B6C1-94B127CEC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B61EEA-9D47-4C00-B941-060E0FBB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72752E-7706-42DC-9876-1319CB8D6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ADD1C5-5AAE-4F80-825B-487D6609A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581914-3970-4FEA-9E03-A3B70167A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0DAE68-0B83-4250-B7C6-2E73481BE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8067F1-A42B-46DC-88A1-6D1561C60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89030A-A7F8-43DE-AF08-4A0553C8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5F4B5A-8878-4118-9AC2-BB1CF535B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113453"/>
            <a:ext cx="5038076" cy="708829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8800" b="1" dirty="0"/>
              <a:t>OBRIGADO!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6EA05E1-3B3A-4053-9EA9-D6FD5D59ACF2}"/>
              </a:ext>
            </a:extLst>
          </p:cNvPr>
          <p:cNvSpPr txBox="1">
            <a:spLocks/>
          </p:cNvSpPr>
          <p:nvPr/>
        </p:nvSpPr>
        <p:spPr>
          <a:xfrm>
            <a:off x="762000" y="48514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sz="3600" b="1" dirty="0"/>
              <a:t>jvfguima@gmail.com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1468110-5303-44B7-8CBD-1CCD65417A2B}"/>
              </a:ext>
            </a:extLst>
          </p:cNvPr>
          <p:cNvGrpSpPr/>
          <p:nvPr/>
        </p:nvGrpSpPr>
        <p:grpSpPr>
          <a:xfrm>
            <a:off x="1078061" y="3020400"/>
            <a:ext cx="7597477" cy="1274400"/>
            <a:chOff x="1530171" y="3020400"/>
            <a:chExt cx="7597477" cy="1274400"/>
          </a:xfrm>
        </p:grpSpPr>
        <p:pic>
          <p:nvPicPr>
            <p:cNvPr id="18" name="Imagem 17" descr="Uma imagem contendo placar, comida, copo, placa&#10;&#10;Descrição gerada automaticamente">
              <a:extLst>
                <a:ext uri="{FF2B5EF4-FFF2-40B4-BE49-F238E27FC236}">
                  <a16:creationId xmlns:a16="http://schemas.microsoft.com/office/drawing/2014/main" id="{E31F11A3-0A47-4573-8A2B-36482E3D0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715" y="3020400"/>
              <a:ext cx="2650933" cy="1274400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2D8B0878-AFDD-468F-964A-94EA8D28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3165" y="3020400"/>
              <a:ext cx="1274403" cy="1274400"/>
            </a:xfrm>
            <a:prstGeom prst="rect">
              <a:avLst/>
            </a:prstGeom>
          </p:spPr>
        </p:pic>
        <p:pic>
          <p:nvPicPr>
            <p:cNvPr id="20" name="Imagem 19" descr="Uma imagem contendo comida&#10;&#10;Descrição gerada automaticamente">
              <a:extLst>
                <a:ext uri="{FF2B5EF4-FFF2-40B4-BE49-F238E27FC236}">
                  <a16:creationId xmlns:a16="http://schemas.microsoft.com/office/drawing/2014/main" id="{59F68555-F5DD-4436-B3F2-AE22ACB7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171" y="3020556"/>
              <a:ext cx="1493848" cy="1274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0470D99-C632-4333-9190-B97DA0E89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5" y="360000"/>
            <a:ext cx="7229250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9C3D56-AD37-42BD-8B7B-0BFC737DC65F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B6D6109-64EC-44DF-9B5E-38AAD7C0A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23" y="360000"/>
            <a:ext cx="4397954" cy="6120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DFD9CAC-B0AE-4941-B9FB-37698C6C9B47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7AE7D513-746C-4526-BB11-330CE812C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60000"/>
            <a:ext cx="5093205" cy="612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9DA7195-C357-48DF-A3E0-496AE27F2CCD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GBTEC2020">
      <a:dk1>
        <a:srgbClr val="276445"/>
      </a:dk1>
      <a:lt1>
        <a:srgbClr val="FFFFFF"/>
      </a:lt1>
      <a:dk2>
        <a:srgbClr val="737373"/>
      </a:dk2>
      <a:lt2>
        <a:srgbClr val="FFFFFF"/>
      </a:lt2>
      <a:accent1>
        <a:srgbClr val="276445"/>
      </a:accent1>
      <a:accent2>
        <a:srgbClr val="61C2A2"/>
      </a:accent2>
      <a:accent3>
        <a:srgbClr val="1D617A"/>
      </a:accent3>
      <a:accent4>
        <a:srgbClr val="DBEFE1"/>
      </a:accent4>
      <a:accent5>
        <a:srgbClr val="45AF53"/>
      </a:accent5>
      <a:accent6>
        <a:srgbClr val="3E662C"/>
      </a:accent6>
      <a:hlink>
        <a:srgbClr val="0000FF"/>
      </a:hlink>
      <a:folHlink>
        <a:srgbClr val="800080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1797</Words>
  <Application>Microsoft Office PowerPoint</Application>
  <PresentationFormat>Personalizar</PresentationFormat>
  <Paragraphs>365</Paragraphs>
  <Slides>63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9" baseType="lpstr">
      <vt:lpstr>Arial</vt:lpstr>
      <vt:lpstr>Calibri</vt:lpstr>
      <vt:lpstr>Poppins Light</vt:lpstr>
      <vt:lpstr>Josefin Sans Regular Bold</vt:lpstr>
      <vt:lpstr>Poppins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  para o Brasil</vt:lpstr>
      <vt:lpstr>Objetivos</vt:lpstr>
      <vt:lpstr>Pesquisa de Inovação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</vt:lpstr>
      <vt:lpstr>Classificação no Índice Global de Inovação</vt:lpstr>
      <vt:lpstr>Indicadores Nacionais de Ciência e Tecnologia e Inovação 2019</vt:lpstr>
      <vt:lpstr>Dispêndio nacional em ciência e tecnologia (C&amp;T)  (em valores de 2017) por atividade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Estimativa dos dispêndios (em valores de 2017)das instituições com cursos de pós-graduação stricto sensu reconhecidos pela Capes/MEC como aproximação dos dispêndios em pesquisa e desenvolvimento (P&amp;D) das instituições de ensino superior</vt:lpstr>
      <vt:lpstr>Dispêndios empresariais em ciência e tecnologia (C&amp;T) (em valores de 2017), por atividade</vt:lpstr>
      <vt:lpstr>Pesquisadores e pessoal de apoio envolvidos em pesquisa e desenvolvimento (P&amp;D), em número de pessoas</vt:lpstr>
      <vt:lpstr>Pesquisadores, em número de pessoas, por nível de escolaridade</vt:lpstr>
      <vt:lpstr>Alunos titulados nos cursos de mestrado e doutorado</vt:lpstr>
      <vt:lpstr>Alunos titulados nos cursos de doutorado, por grande área</vt:lpstr>
      <vt:lpstr>Pesquisadores cadastrados no Diretório dos Grupos de Pesquisa do CNPq, por sexo</vt:lpstr>
      <vt:lpstr>Distribuição percentual dos pesquisadores cadastrados no Diretório dos Grupos de Pesquisa do CNPq, por faixa etária</vt:lpstr>
      <vt:lpstr>Número de artigos publicados em periódicos científicos indexados pela Scopus, de países selecionados</vt:lpstr>
      <vt:lpstr>CNPq - Total de bolsas-ano(1) concedidas no país e no exterior</vt:lpstr>
      <vt:lpstr>CAPES - Total de bolsas de pós-graduação concedidas no país e total de bolsistas de pós-graduação no exterior</vt:lpstr>
      <vt:lpstr>Número de artigos brasileiros indexados pela Scopus e percentual em relação ao mundo</vt:lpstr>
      <vt:lpstr>Total de pessoas (pesquisadores e pessoal de apoio) envolvidos em pesquisa e desenvolvimento (P&amp;D), em equivalência de tempo integral, de países selecionados</vt:lpstr>
      <vt:lpstr>Citações de artigos brasileiros publicados em periódicos científicos indexados pela Scopus e percentual em relação ao mundo</vt:lpstr>
      <vt:lpstr>Pedidos de patentes depositados no Instituto Nacional da Propriedade Industrial (INPI), segundo tipos de patentes</vt:lpstr>
      <vt:lpstr>Patentes concedidas pelo Instituto Nacional da Propriedade Industrial (INPI), segundo tipos de patentes</vt:lpstr>
      <vt:lpstr>Pedidos e concessões de patentes de invenção junto ao Escritório Americano de Marcas e Patentes (USPTO, na sigla em inglês)</vt:lpstr>
      <vt:lpstr>Pedidos de patentes depositados de acordo com o Tratado de Cooperação em Matéria de Patentes (PCT, na sigla em inglês), por áreas tecnológicas selecionadas</vt:lpstr>
      <vt:lpstr>Economia da Longevidade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Distribuição dos temas dos trabalhos selecionados no III Congresso de Gerontecnologia</vt:lpstr>
      <vt:lpstr>Distribuição das palavras chaves dos trabalhos apresentados no III Congresso Brasileiro de Gerontecnologia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Josenaldo de Oliveira Matos Filho</cp:lastModifiedBy>
  <cp:revision>185</cp:revision>
  <dcterms:created xsi:type="dcterms:W3CDTF">2006-08-16T00:00:00Z</dcterms:created>
  <dcterms:modified xsi:type="dcterms:W3CDTF">2020-08-29T04:31:07Z</dcterms:modified>
  <dc:identifier>DAEFhbHi9uU</dc:identifier>
</cp:coreProperties>
</file>